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269" r:id="rId4"/>
    <p:sldId id="270" r:id="rId5"/>
    <p:sldId id="273" r:id="rId6"/>
    <p:sldId id="271" r:id="rId7"/>
    <p:sldId id="272" r:id="rId8"/>
    <p:sldId id="275" r:id="rId9"/>
    <p:sldId id="274" r:id="rId10"/>
    <p:sldId id="277" r:id="rId11"/>
    <p:sldId id="304" r:id="rId12"/>
    <p:sldId id="303" r:id="rId13"/>
    <p:sldId id="311" r:id="rId14"/>
    <p:sldId id="316" r:id="rId15"/>
    <p:sldId id="286" r:id="rId16"/>
    <p:sldId id="290" r:id="rId17"/>
    <p:sldId id="283" r:id="rId18"/>
    <p:sldId id="313" r:id="rId19"/>
    <p:sldId id="320" r:id="rId20"/>
    <p:sldId id="312" r:id="rId21"/>
    <p:sldId id="294" r:id="rId22"/>
    <p:sldId id="295" r:id="rId23"/>
    <p:sldId id="285" r:id="rId24"/>
    <p:sldId id="300" r:id="rId25"/>
    <p:sldId id="324" r:id="rId26"/>
    <p:sldId id="279" r:id="rId27"/>
    <p:sldId id="325" r:id="rId28"/>
    <p:sldId id="326" r:id="rId29"/>
    <p:sldId id="327" r:id="rId30"/>
    <p:sldId id="289" r:id="rId31"/>
    <p:sldId id="291" r:id="rId32"/>
    <p:sldId id="293" r:id="rId33"/>
    <p:sldId id="328" r:id="rId34"/>
    <p:sldId id="301" r:id="rId35"/>
    <p:sldId id="329" r:id="rId36"/>
    <p:sldId id="281" r:id="rId37"/>
    <p:sldId id="287" r:id="rId38"/>
    <p:sldId id="298" r:id="rId39"/>
    <p:sldId id="317" r:id="rId40"/>
    <p:sldId id="288" r:id="rId41"/>
    <p:sldId id="297" r:id="rId42"/>
    <p:sldId id="308" r:id="rId43"/>
    <p:sldId id="322" r:id="rId44"/>
    <p:sldId id="323" r:id="rId45"/>
    <p:sldId id="31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udo, Mike" initials="VM" lastIdx="1" clrIdx="0">
    <p:extLst>
      <p:ext uri="{19B8F6BF-5375-455C-9EA6-DF929625EA0E}">
        <p15:presenceInfo xmlns:p15="http://schemas.microsoft.com/office/powerpoint/2012/main" userId="S-1-5-21-1715567821-152049171-1801674531-58907" providerId="AD"/>
      </p:ext>
    </p:extLst>
  </p:cmAuthor>
  <p:cmAuthor id="2" name="Klepper, Kelley" initials="KK" lastIdx="7" clrIdx="1">
    <p:extLst>
      <p:ext uri="{19B8F6BF-5375-455C-9EA6-DF929625EA0E}">
        <p15:presenceInfo xmlns:p15="http://schemas.microsoft.com/office/powerpoint/2012/main" userId="S::kelley.klepper@kimley-horn.com::98cd2314-d645-4c65-ba44-bec1b4ed53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99FF"/>
    <a:srgbClr val="FFD85B"/>
    <a:srgbClr val="91ACF7"/>
    <a:srgbClr val="BDD7EE"/>
    <a:srgbClr val="C6E0B4"/>
    <a:srgbClr val="0164A8"/>
    <a:srgbClr val="076ED8"/>
    <a:srgbClr val="B482DA"/>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0D8E57-0296-40DC-A975-8064D9091299}" v="3877" dt="2019-07-09T17:17:35.2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38" autoAdjust="0"/>
    <p:restoredTop sz="88889" autoAdjust="0"/>
  </p:normalViewPr>
  <p:slideViewPr>
    <p:cSldViewPr snapToGrid="0">
      <p:cViewPr varScale="1">
        <p:scale>
          <a:sx n="49" d="100"/>
          <a:sy n="49" d="100"/>
        </p:scale>
        <p:origin x="874"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36" d="100"/>
        <a:sy n="136" d="100"/>
      </p:scale>
      <p:origin x="0" y="-385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Priority</c:v>
                </c:pt>
              </c:strCache>
            </c:strRef>
          </c:tx>
          <c:spPr>
            <a:pattFill prst="narHorz">
              <a:fgClr>
                <a:schemeClr val="accent1">
                  <a:shade val="76000"/>
                </a:schemeClr>
              </a:fgClr>
              <a:bgClr>
                <a:schemeClr val="accent1">
                  <a:shade val="76000"/>
                  <a:lumMod val="20000"/>
                  <a:lumOff val="80000"/>
                </a:schemeClr>
              </a:bgClr>
            </a:pattFill>
            <a:ln>
              <a:noFill/>
            </a:ln>
            <a:effectLst>
              <a:innerShdw blurRad="114300">
                <a:schemeClr val="accent1">
                  <a:shade val="76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Land Use and Development</c:v>
                </c:pt>
                <c:pt idx="1">
                  <c:v>Transportation/Mobility</c:v>
                </c:pt>
                <c:pt idx="2">
                  <c:v>Housing</c:v>
                </c:pt>
                <c:pt idx="3">
                  <c:v>Environmental Conservation</c:v>
                </c:pt>
              </c:strCache>
            </c:strRef>
          </c:cat>
          <c:val>
            <c:numRef>
              <c:f>Sheet1!$B$2:$B$5</c:f>
              <c:numCache>
                <c:formatCode>General</c:formatCode>
                <c:ptCount val="4"/>
                <c:pt idx="0">
                  <c:v>6</c:v>
                </c:pt>
                <c:pt idx="1">
                  <c:v>6</c:v>
                </c:pt>
                <c:pt idx="2">
                  <c:v>7</c:v>
                </c:pt>
                <c:pt idx="3">
                  <c:v>10</c:v>
                </c:pt>
              </c:numCache>
            </c:numRef>
          </c:val>
          <c:extLst>
            <c:ext xmlns:c16="http://schemas.microsoft.com/office/drawing/2014/chart" uri="{C3380CC4-5D6E-409C-BE32-E72D297353CC}">
              <c16:uniqueId val="{00000000-F55E-42C1-AFBE-35DDF646C41A}"/>
            </c:ext>
          </c:extLst>
        </c:ser>
        <c:ser>
          <c:idx val="1"/>
          <c:order val="1"/>
          <c:tx>
            <c:strRef>
              <c:f>Sheet1!$C$1</c:f>
              <c:strCache>
                <c:ptCount val="1"/>
                <c:pt idx="0">
                  <c:v>Other</c:v>
                </c:pt>
              </c:strCache>
            </c:strRef>
          </c:tx>
          <c:spPr>
            <a:pattFill prst="narHorz">
              <a:fgClr>
                <a:schemeClr val="accent1">
                  <a:tint val="77000"/>
                </a:schemeClr>
              </a:fgClr>
              <a:bgClr>
                <a:schemeClr val="accent1">
                  <a:tint val="77000"/>
                  <a:lumMod val="20000"/>
                  <a:lumOff val="80000"/>
                </a:schemeClr>
              </a:bgClr>
            </a:pattFill>
            <a:ln>
              <a:noFill/>
            </a:ln>
            <a:effectLst>
              <a:innerShdw blurRad="114300">
                <a:schemeClr val="accent1">
                  <a:tint val="77000"/>
                </a:scheme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Land Use and Development</c:v>
                </c:pt>
                <c:pt idx="1">
                  <c:v>Transportation/Mobility</c:v>
                </c:pt>
                <c:pt idx="2">
                  <c:v>Housing</c:v>
                </c:pt>
                <c:pt idx="3">
                  <c:v>Environmental Conservation</c:v>
                </c:pt>
              </c:strCache>
            </c:strRef>
          </c:cat>
          <c:val>
            <c:numRef>
              <c:f>Sheet1!$C$2:$C$5</c:f>
              <c:numCache>
                <c:formatCode>General</c:formatCode>
                <c:ptCount val="4"/>
                <c:pt idx="0">
                  <c:v>15</c:v>
                </c:pt>
                <c:pt idx="1">
                  <c:v>14</c:v>
                </c:pt>
                <c:pt idx="2">
                  <c:v>12</c:v>
                </c:pt>
                <c:pt idx="3">
                  <c:v>12</c:v>
                </c:pt>
              </c:numCache>
            </c:numRef>
          </c:val>
          <c:extLst>
            <c:ext xmlns:c16="http://schemas.microsoft.com/office/drawing/2014/chart" uri="{C3380CC4-5D6E-409C-BE32-E72D297353CC}">
              <c16:uniqueId val="{00000001-F55E-42C1-AFBE-35DDF646C41A}"/>
            </c:ext>
          </c:extLst>
        </c:ser>
        <c:dLbls>
          <c:dLblPos val="outEnd"/>
          <c:showLegendKey val="0"/>
          <c:showVal val="1"/>
          <c:showCatName val="0"/>
          <c:showSerName val="0"/>
          <c:showPercent val="0"/>
          <c:showBubbleSize val="0"/>
        </c:dLbls>
        <c:gapWidth val="164"/>
        <c:overlap val="-22"/>
        <c:axId val="637057104"/>
        <c:axId val="637059728"/>
      </c:barChart>
      <c:catAx>
        <c:axId val="63705710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059728"/>
        <c:crosses val="autoZero"/>
        <c:auto val="1"/>
        <c:lblAlgn val="ctr"/>
        <c:lblOffset val="100"/>
        <c:noMultiLvlLbl val="0"/>
      </c:catAx>
      <c:valAx>
        <c:axId val="63705972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0571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barChart>
        <c:barDir val="col"/>
        <c:grouping val="clustered"/>
        <c:varyColors val="0"/>
        <c:ser>
          <c:idx val="0"/>
          <c:order val="0"/>
          <c:tx>
            <c:strRef>
              <c:f>Sheet1!$B$1</c:f>
              <c:strCache>
                <c:ptCount val="1"/>
                <c:pt idx="0">
                  <c:v>Parcels</c:v>
                </c:pt>
              </c:strCache>
            </c:strRef>
          </c:tx>
          <c:spPr>
            <a:solidFill>
              <a:schemeClr val="accent5">
                <a:shade val="76000"/>
              </a:schemeClr>
            </a:solidFill>
            <a:ln w="19050">
              <a:solidFill>
                <a:schemeClr val="lt1"/>
              </a:solidFill>
            </a:ln>
            <a:effectLst/>
          </c:spPr>
          <c:invertIfNegative val="0"/>
          <c:cat>
            <c:strRef>
              <c:f>Sheet1!$A$2:$A$8</c:f>
              <c:strCache>
                <c:ptCount val="7"/>
                <c:pt idx="0">
                  <c:v>Agriculture</c:v>
                </c:pt>
                <c:pt idx="1">
                  <c:v>Residential</c:v>
                </c:pt>
                <c:pt idx="2">
                  <c:v>Commercial</c:v>
                </c:pt>
                <c:pt idx="3">
                  <c:v>Government</c:v>
                </c:pt>
                <c:pt idx="4">
                  <c:v>Industrial</c:v>
                </c:pt>
                <c:pt idx="5">
                  <c:v>Institutional</c:v>
                </c:pt>
                <c:pt idx="6">
                  <c:v>Miscellaneous</c:v>
                </c:pt>
              </c:strCache>
            </c:strRef>
          </c:cat>
          <c:val>
            <c:numRef>
              <c:f>Sheet1!$B$2:$B$8</c:f>
              <c:numCache>
                <c:formatCode>General</c:formatCode>
                <c:ptCount val="7"/>
                <c:pt idx="0">
                  <c:v>81</c:v>
                </c:pt>
                <c:pt idx="1">
                  <c:v>7470</c:v>
                </c:pt>
                <c:pt idx="2">
                  <c:v>552</c:v>
                </c:pt>
                <c:pt idx="3">
                  <c:v>189</c:v>
                </c:pt>
                <c:pt idx="4">
                  <c:v>423</c:v>
                </c:pt>
                <c:pt idx="5">
                  <c:v>103</c:v>
                </c:pt>
                <c:pt idx="6">
                  <c:v>149</c:v>
                </c:pt>
              </c:numCache>
            </c:numRef>
          </c:val>
          <c:extLst>
            <c:ext xmlns:c16="http://schemas.microsoft.com/office/drawing/2014/chart" uri="{C3380CC4-5D6E-409C-BE32-E72D297353CC}">
              <c16:uniqueId val="{00000000-890C-4402-B4BD-C004CCCF7040}"/>
            </c:ext>
          </c:extLst>
        </c:ser>
        <c:ser>
          <c:idx val="1"/>
          <c:order val="1"/>
          <c:tx>
            <c:strRef>
              <c:f>Sheet1!$C$1</c:f>
              <c:strCache>
                <c:ptCount val="1"/>
                <c:pt idx="0">
                  <c:v>Total Acreage</c:v>
                </c:pt>
              </c:strCache>
            </c:strRef>
          </c:tx>
          <c:spPr>
            <a:solidFill>
              <a:schemeClr val="accent5">
                <a:tint val="77000"/>
              </a:schemeClr>
            </a:solidFill>
            <a:ln w="19050">
              <a:solidFill>
                <a:schemeClr val="lt1"/>
              </a:solidFill>
            </a:ln>
            <a:effectLst/>
          </c:spPr>
          <c:invertIfNegative val="0"/>
          <c:cat>
            <c:strRef>
              <c:f>Sheet1!$A$2:$A$8</c:f>
              <c:strCache>
                <c:ptCount val="7"/>
                <c:pt idx="0">
                  <c:v>Agriculture</c:v>
                </c:pt>
                <c:pt idx="1">
                  <c:v>Residential</c:v>
                </c:pt>
                <c:pt idx="2">
                  <c:v>Commercial</c:v>
                </c:pt>
                <c:pt idx="3">
                  <c:v>Government</c:v>
                </c:pt>
                <c:pt idx="4">
                  <c:v>Industrial</c:v>
                </c:pt>
                <c:pt idx="5">
                  <c:v>Institutional</c:v>
                </c:pt>
                <c:pt idx="6">
                  <c:v>Miscellaneous</c:v>
                </c:pt>
              </c:strCache>
            </c:strRef>
          </c:cat>
          <c:val>
            <c:numRef>
              <c:f>Sheet1!$C$2:$C$8</c:f>
              <c:numCache>
                <c:formatCode>General</c:formatCode>
                <c:ptCount val="7"/>
                <c:pt idx="0">
                  <c:v>2466.54</c:v>
                </c:pt>
                <c:pt idx="1">
                  <c:v>2063.69</c:v>
                </c:pt>
                <c:pt idx="2">
                  <c:v>876.47</c:v>
                </c:pt>
                <c:pt idx="3">
                  <c:v>1394.88</c:v>
                </c:pt>
                <c:pt idx="4">
                  <c:v>201.86</c:v>
                </c:pt>
                <c:pt idx="5">
                  <c:v>445.17</c:v>
                </c:pt>
                <c:pt idx="6">
                  <c:v>609.96</c:v>
                </c:pt>
              </c:numCache>
            </c:numRef>
          </c:val>
          <c:extLst>
            <c:ext xmlns:c16="http://schemas.microsoft.com/office/drawing/2014/chart" uri="{C3380CC4-5D6E-409C-BE32-E72D297353CC}">
              <c16:uniqueId val="{00000001-890C-4402-B4BD-C004CCCF7040}"/>
            </c:ext>
          </c:extLst>
        </c:ser>
        <c:dLbls>
          <c:showLegendKey val="0"/>
          <c:showVal val="0"/>
          <c:showCatName val="0"/>
          <c:showSerName val="0"/>
          <c:showPercent val="0"/>
          <c:showBubbleSize val="0"/>
        </c:dLbls>
        <c:gapWidth val="150"/>
        <c:axId val="812123432"/>
        <c:axId val="812125400"/>
      </c:barChart>
      <c:catAx>
        <c:axId val="8121234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125400"/>
        <c:crosses val="autoZero"/>
        <c:auto val="1"/>
        <c:lblAlgn val="ctr"/>
        <c:lblOffset val="100"/>
        <c:noMultiLvlLbl val="0"/>
      </c:catAx>
      <c:valAx>
        <c:axId val="81212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12343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97"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dLblPos val="ctr"/>
          <c:showLegendKey val="0"/>
          <c:showVal val="1"/>
          <c:showCatName val="0"/>
          <c:showSerName val="0"/>
          <c:showPercent val="0"/>
          <c:showBubbleSize val="0"/>
        </c:dLbls>
        <c:marker val="1"/>
        <c:smooth val="0"/>
        <c:axId val="577460880"/>
        <c:axId val="577458584"/>
      </c:lineChart>
      <c:catAx>
        <c:axId val="577460880"/>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chemeClr val="dk1">
                    <a:lumMod val="65000"/>
                    <a:lumOff val="35000"/>
                  </a:schemeClr>
                </a:solidFill>
                <a:latin typeface="+mn-lt"/>
                <a:ea typeface="+mn-ea"/>
                <a:cs typeface="+mn-cs"/>
              </a:defRPr>
            </a:pPr>
            <a:endParaRPr lang="en-US"/>
          </a:p>
        </c:txPr>
        <c:crossAx val="577458584"/>
        <c:crosses val="autoZero"/>
        <c:auto val="1"/>
        <c:lblAlgn val="ctr"/>
        <c:lblOffset val="100"/>
        <c:noMultiLvlLbl val="0"/>
      </c:catAx>
      <c:valAx>
        <c:axId val="577458584"/>
        <c:scaling>
          <c:orientation val="minMax"/>
          <c:min val="14000"/>
        </c:scaling>
        <c:delete val="1"/>
        <c:axPos val="l"/>
        <c:numFmt formatCode="#,##0" sourceLinked="1"/>
        <c:majorTickMark val="none"/>
        <c:minorTickMark val="none"/>
        <c:tickLblPos val="nextTo"/>
        <c:crossAx val="577460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Tavares</c:v>
                </c:pt>
              </c:strCache>
            </c:strRef>
          </c:tx>
          <c:spPr>
            <a:solidFill>
              <a:schemeClr val="accent1"/>
            </a:solidFill>
            <a:ln>
              <a:noFill/>
            </a:ln>
            <a:effectLst/>
            <a:sp3d/>
          </c:spPr>
          <c:invertIfNegative val="0"/>
          <c:cat>
            <c:numRef>
              <c:f>Sheet1!$A$2:$A$6</c:f>
              <c:numCache>
                <c:formatCode>General</c:formatCode>
                <c:ptCount val="5"/>
                <c:pt idx="0">
                  <c:v>2010</c:v>
                </c:pt>
                <c:pt idx="1">
                  <c:v>2018</c:v>
                </c:pt>
                <c:pt idx="2">
                  <c:v>2020</c:v>
                </c:pt>
                <c:pt idx="3">
                  <c:v>2030</c:v>
                </c:pt>
                <c:pt idx="4">
                  <c:v>2040</c:v>
                </c:pt>
              </c:numCache>
            </c:numRef>
          </c:cat>
          <c:val>
            <c:numRef>
              <c:f>Sheet1!$B$2:$B$6</c:f>
              <c:numCache>
                <c:formatCode>#,##0</c:formatCode>
                <c:ptCount val="5"/>
                <c:pt idx="0">
                  <c:v>13951</c:v>
                </c:pt>
                <c:pt idx="1">
                  <c:v>17353</c:v>
                </c:pt>
                <c:pt idx="2">
                  <c:v>17867</c:v>
                </c:pt>
                <c:pt idx="3">
                  <c:v>22082</c:v>
                </c:pt>
                <c:pt idx="4">
                  <c:v>25375</c:v>
                </c:pt>
              </c:numCache>
            </c:numRef>
          </c:val>
          <c:extLst>
            <c:ext xmlns:c16="http://schemas.microsoft.com/office/drawing/2014/chart" uri="{C3380CC4-5D6E-409C-BE32-E72D297353CC}">
              <c16:uniqueId val="{00000000-30FD-4DE9-BFF9-A1D75C3DC289}"/>
            </c:ext>
          </c:extLst>
        </c:ser>
        <c:dLbls>
          <c:showLegendKey val="0"/>
          <c:showVal val="0"/>
          <c:showCatName val="0"/>
          <c:showSerName val="0"/>
          <c:showPercent val="0"/>
          <c:showBubbleSize val="0"/>
        </c:dLbls>
        <c:gapWidth val="219"/>
        <c:shape val="box"/>
        <c:axId val="322231384"/>
        <c:axId val="322231712"/>
        <c:axId val="0"/>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Lake County</c:v>
                      </c:pt>
                    </c:strCache>
                  </c:strRef>
                </c:tx>
                <c:spPr>
                  <a:solidFill>
                    <a:schemeClr val="accent2"/>
                  </a:solidFill>
                  <a:ln>
                    <a:noFill/>
                  </a:ln>
                  <a:effectLst/>
                  <a:sp3d/>
                </c:spPr>
                <c:invertIfNegative val="0"/>
                <c:cat>
                  <c:numRef>
                    <c:extLst>
                      <c:ext uri="{02D57815-91ED-43cb-92C2-25804820EDAC}">
                        <c15:formulaRef>
                          <c15:sqref>Sheet1!$A$2:$A$6</c15:sqref>
                        </c15:formulaRef>
                      </c:ext>
                    </c:extLst>
                    <c:numCache>
                      <c:formatCode>General</c:formatCode>
                      <c:ptCount val="5"/>
                      <c:pt idx="0">
                        <c:v>2010</c:v>
                      </c:pt>
                      <c:pt idx="1">
                        <c:v>2018</c:v>
                      </c:pt>
                      <c:pt idx="2">
                        <c:v>2020</c:v>
                      </c:pt>
                      <c:pt idx="3">
                        <c:v>2030</c:v>
                      </c:pt>
                      <c:pt idx="4">
                        <c:v>2040</c:v>
                      </c:pt>
                    </c:numCache>
                  </c:numRef>
                </c:cat>
                <c:val>
                  <c:numRef>
                    <c:extLst>
                      <c:ext uri="{02D57815-91ED-43cb-92C2-25804820EDAC}">
                        <c15:formulaRef>
                          <c15:sqref>Sheet1!$C$2:$C$6</c15:sqref>
                        </c15:formulaRef>
                      </c:ext>
                    </c:extLst>
                    <c:numCache>
                      <c:formatCode>#,##0</c:formatCode>
                      <c:ptCount val="5"/>
                      <c:pt idx="0">
                        <c:v>297052</c:v>
                      </c:pt>
                      <c:pt idx="1">
                        <c:v>342917</c:v>
                      </c:pt>
                      <c:pt idx="2">
                        <c:v>360700</c:v>
                      </c:pt>
                      <c:pt idx="3">
                        <c:v>437200</c:v>
                      </c:pt>
                      <c:pt idx="4">
                        <c:v>493600</c:v>
                      </c:pt>
                    </c:numCache>
                  </c:numRef>
                </c:val>
                <c:extLst>
                  <c:ext xmlns:c16="http://schemas.microsoft.com/office/drawing/2014/chart" uri="{C3380CC4-5D6E-409C-BE32-E72D297353CC}">
                    <c16:uniqueId val="{00000001-30FD-4DE9-BFF9-A1D75C3DC289}"/>
                  </c:ext>
                </c:extLst>
              </c15:ser>
            </c15:filteredBarSeries>
          </c:ext>
        </c:extLst>
      </c:bar3DChart>
      <c:catAx>
        <c:axId val="32223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31712"/>
        <c:crosses val="autoZero"/>
        <c:auto val="1"/>
        <c:lblAlgn val="ctr"/>
        <c:lblOffset val="100"/>
        <c:noMultiLvlLbl val="0"/>
      </c:catAx>
      <c:valAx>
        <c:axId val="322231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313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19-07-02T07:04:24.545" idx="1">
    <p:pos x="10" y="10"/>
    <p:text>Pause here to talk through the differences and what Build Out could be with the status quo</p:text>
    <p:extLst mod="1">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9-07-02T07:37:54.956" idx="5">
    <p:pos x="7142" y="1146"/>
    <p:text>fyi - MOD/MED = 20 add'l units in developable; 236 at max build out across the board
</p:text>
    <p:extLst>
      <p:ext uri="{C676402C-5697-4E1C-873F-D02D1690AC5C}">
        <p15:threadingInfo xmlns:p15="http://schemas.microsoft.com/office/powerpoint/2012/main" timeZoneBias="420"/>
      </p:ext>
    </p:extLst>
  </p:cm>
  <p:cm authorId="2" dt="2019-07-02T07:53:43.487" idx="6">
    <p:pos x="7238" y="1242"/>
    <p:text>maximum density or intensity is not automatically entitled to any indiv property.  Env constraints, infrastructure capacity, buffer requirements and compatibility with the adjacent use(s) and neighborhood character may limit development potential within the FLU designations
</p:text>
    <p:extLst>
      <p:ext uri="{C676402C-5697-4E1C-873F-D02D1690AC5C}">
        <p15:threadingInfo xmlns:p15="http://schemas.microsoft.com/office/powerpoint/2012/main" timeZoneBias="420"/>
      </p:ext>
    </p:extLst>
  </p:cm>
  <p:cm authorId="2" dt="2019-07-02T07:56:17.637" idx="7">
    <p:pos x="7238" y="1338"/>
    <p:text>to be defined within the LDRs
</p:text>
    <p:extLst>
      <p:ext uri="{C676402C-5697-4E1C-873F-D02D1690AC5C}">
        <p15:threadingInfo xmlns:p15="http://schemas.microsoft.com/office/powerpoint/2012/main" timeZoneBias="420">
          <p15:parentCm authorId="2" idx="6"/>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1CE7D-47D5-4CE8-B140-18E5E6B7BAEF}" type="datetimeFigureOut">
              <a:rPr lang="en-US" smtClean="0"/>
              <a:t>7/9/2019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214C2C-6123-4833-9E07-5B7A129B8A44}" type="slidenum">
              <a:rPr lang="en-US" smtClean="0"/>
              <a:t>‹#›</a:t>
            </a:fld>
            <a:endParaRPr lang="en-US" dirty="0"/>
          </a:p>
        </p:txBody>
      </p:sp>
    </p:spTree>
    <p:extLst>
      <p:ext uri="{BB962C8B-B14F-4D97-AF65-F5344CB8AC3E}">
        <p14:creationId xmlns:p14="http://schemas.microsoft.com/office/powerpoint/2010/main" val="3750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a:t>Existing </a:t>
            </a:r>
            <a:r>
              <a:rPr lang="en-US" dirty="0"/>
              <a:t>Land Uses are derived from Florida Department of Revenue’s Tax Rolls. This information reflects what is identified and noted on the property currently.</a:t>
            </a:r>
          </a:p>
          <a:p>
            <a:pPr marL="0" indent="0">
              <a:buNone/>
            </a:pPr>
            <a:endParaRPr lang="en-US" dirty="0"/>
          </a:p>
          <a:p>
            <a:pPr marL="0" indent="0">
              <a:buNone/>
            </a:pPr>
            <a:r>
              <a:rPr lang="en-US" dirty="0"/>
              <a:t>Existing Land Use analysis provides a “snapshot” of the current conditions and development patterns.</a:t>
            </a:r>
          </a:p>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16</a:t>
            </a:fld>
            <a:endParaRPr lang="en-US" dirty="0"/>
          </a:p>
        </p:txBody>
      </p:sp>
    </p:spTree>
    <p:extLst>
      <p:ext uri="{BB962C8B-B14F-4D97-AF65-F5344CB8AC3E}">
        <p14:creationId xmlns:p14="http://schemas.microsoft.com/office/powerpoint/2010/main" val="1807671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17</a:t>
            </a:fld>
            <a:endParaRPr lang="en-US" dirty="0"/>
          </a:p>
        </p:txBody>
      </p:sp>
    </p:spTree>
    <p:extLst>
      <p:ext uri="{BB962C8B-B14F-4D97-AF65-F5344CB8AC3E}">
        <p14:creationId xmlns:p14="http://schemas.microsoft.com/office/powerpoint/2010/main" val="4242847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i="1" dirty="0"/>
              <a:t>Existing </a:t>
            </a:r>
            <a:r>
              <a:rPr lang="en-US" dirty="0"/>
              <a:t>Land Uses are derived from Florida Department of Revenue’s Tax Rolls. This information reflects what is identified and noted on the property currently.</a:t>
            </a:r>
          </a:p>
          <a:p>
            <a:pPr marL="0" indent="0">
              <a:buNone/>
            </a:pPr>
            <a:endParaRPr lang="en-US" dirty="0"/>
          </a:p>
          <a:p>
            <a:pPr marL="0" indent="0">
              <a:buNone/>
            </a:pPr>
            <a:r>
              <a:rPr lang="en-US" dirty="0"/>
              <a:t>Existing Land Use analysis provides a “snapshot” of the current conditions and development patterns.</a:t>
            </a:r>
          </a:p>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19</a:t>
            </a:fld>
            <a:endParaRPr lang="en-US" dirty="0"/>
          </a:p>
        </p:txBody>
      </p:sp>
    </p:spTree>
    <p:extLst>
      <p:ext uri="{BB962C8B-B14F-4D97-AF65-F5344CB8AC3E}">
        <p14:creationId xmlns:p14="http://schemas.microsoft.com/office/powerpoint/2010/main" val="2499750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20</a:t>
            </a:fld>
            <a:endParaRPr lang="en-US" dirty="0"/>
          </a:p>
        </p:txBody>
      </p:sp>
    </p:spTree>
    <p:extLst>
      <p:ext uri="{BB962C8B-B14F-4D97-AF65-F5344CB8AC3E}">
        <p14:creationId xmlns:p14="http://schemas.microsoft.com/office/powerpoint/2010/main" val="3140122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23</a:t>
            </a:fld>
            <a:endParaRPr lang="en-US" dirty="0"/>
          </a:p>
        </p:txBody>
      </p:sp>
    </p:spTree>
    <p:extLst>
      <p:ext uri="{BB962C8B-B14F-4D97-AF65-F5344CB8AC3E}">
        <p14:creationId xmlns:p14="http://schemas.microsoft.com/office/powerpoint/2010/main" val="1839016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27</a:t>
            </a:fld>
            <a:endParaRPr lang="en-US"/>
          </a:p>
        </p:txBody>
      </p:sp>
    </p:spTree>
    <p:extLst>
      <p:ext uri="{BB962C8B-B14F-4D97-AF65-F5344CB8AC3E}">
        <p14:creationId xmlns:p14="http://schemas.microsoft.com/office/powerpoint/2010/main" val="1685784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39</a:t>
            </a:fld>
            <a:endParaRPr lang="en-US" dirty="0"/>
          </a:p>
        </p:txBody>
      </p:sp>
    </p:spTree>
    <p:extLst>
      <p:ext uri="{BB962C8B-B14F-4D97-AF65-F5344CB8AC3E}">
        <p14:creationId xmlns:p14="http://schemas.microsoft.com/office/powerpoint/2010/main" val="1160846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BD61BD-9832-4567-B1BD-3FFE96704CD7}"/>
              </a:ext>
            </a:extLst>
          </p:cNvPr>
          <p:cNvSpPr/>
          <p:nvPr userDrawn="1"/>
        </p:nvSpPr>
        <p:spPr>
          <a:xfrm>
            <a:off x="0" y="-23215"/>
            <a:ext cx="12192000" cy="5129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0A95C7-E9D3-4065-8EE1-B1D093DBEF4C}"/>
              </a:ext>
            </a:extLst>
          </p:cNvPr>
          <p:cNvSpPr>
            <a:spLocks noGrp="1"/>
          </p:cNvSpPr>
          <p:nvPr>
            <p:ph type="ctrTitle"/>
          </p:nvPr>
        </p:nvSpPr>
        <p:spPr>
          <a:xfrm>
            <a:off x="497941" y="3642519"/>
            <a:ext cx="11407366" cy="146363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F3239-56BE-4D3C-8550-F5CE3D3F59CC}"/>
              </a:ext>
            </a:extLst>
          </p:cNvPr>
          <p:cNvSpPr>
            <a:spLocks noGrp="1"/>
          </p:cNvSpPr>
          <p:nvPr>
            <p:ph type="subTitle" idx="1"/>
          </p:nvPr>
        </p:nvSpPr>
        <p:spPr>
          <a:xfrm>
            <a:off x="497941" y="5202238"/>
            <a:ext cx="11407366" cy="69156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2F561F26-3681-4FEB-8D3D-F05A1BCEA970}"/>
              </a:ext>
            </a:extLst>
          </p:cNvPr>
          <p:cNvSpPr/>
          <p:nvPr userDrawn="1"/>
        </p:nvSpPr>
        <p:spPr>
          <a:xfrm rot="1794166">
            <a:off x="289108" y="-552744"/>
            <a:ext cx="870946" cy="4434594"/>
          </a:xfrm>
          <a:custGeom>
            <a:avLst/>
            <a:gdLst>
              <a:gd name="connsiteX0" fmla="*/ 0 w 860278"/>
              <a:gd name="connsiteY0" fmla="*/ 0 h 5510188"/>
              <a:gd name="connsiteX1" fmla="*/ 860278 w 860278"/>
              <a:gd name="connsiteY1" fmla="*/ 0 h 5510188"/>
              <a:gd name="connsiteX2" fmla="*/ 860278 w 860278"/>
              <a:gd name="connsiteY2" fmla="*/ 5510188 h 5510188"/>
              <a:gd name="connsiteX3" fmla="*/ 0 w 860278"/>
              <a:gd name="connsiteY3" fmla="*/ 5510188 h 5510188"/>
              <a:gd name="connsiteX4" fmla="*/ 0 w 860278"/>
              <a:gd name="connsiteY4" fmla="*/ 0 h 5510188"/>
              <a:gd name="connsiteX0" fmla="*/ 42004 w 860278"/>
              <a:gd name="connsiteY0" fmla="*/ 837286 h 5510188"/>
              <a:gd name="connsiteX1" fmla="*/ 860278 w 860278"/>
              <a:gd name="connsiteY1" fmla="*/ 0 h 5510188"/>
              <a:gd name="connsiteX2" fmla="*/ 860278 w 860278"/>
              <a:gd name="connsiteY2" fmla="*/ 5510188 h 5510188"/>
              <a:gd name="connsiteX3" fmla="*/ 0 w 860278"/>
              <a:gd name="connsiteY3" fmla="*/ 5510188 h 5510188"/>
              <a:gd name="connsiteX4" fmla="*/ 42004 w 860278"/>
              <a:gd name="connsiteY4" fmla="*/ 837286 h 5510188"/>
              <a:gd name="connsiteX0" fmla="*/ 42004 w 879127"/>
              <a:gd name="connsiteY0" fmla="*/ 514098 h 5187000"/>
              <a:gd name="connsiteX1" fmla="*/ 879127 w 879127"/>
              <a:gd name="connsiteY1" fmla="*/ 0 h 5187000"/>
              <a:gd name="connsiteX2" fmla="*/ 860278 w 879127"/>
              <a:gd name="connsiteY2" fmla="*/ 5187000 h 5187000"/>
              <a:gd name="connsiteX3" fmla="*/ 0 w 879127"/>
              <a:gd name="connsiteY3" fmla="*/ 5187000 h 5187000"/>
              <a:gd name="connsiteX4" fmla="*/ 42004 w 879127"/>
              <a:gd name="connsiteY4" fmla="*/ 514098 h 5187000"/>
              <a:gd name="connsiteX0" fmla="*/ 42004 w 860278"/>
              <a:gd name="connsiteY0" fmla="*/ 475287 h 5148189"/>
              <a:gd name="connsiteX1" fmla="*/ 857495 w 860278"/>
              <a:gd name="connsiteY1" fmla="*/ 0 h 5148189"/>
              <a:gd name="connsiteX2" fmla="*/ 860278 w 860278"/>
              <a:gd name="connsiteY2" fmla="*/ 5148189 h 5148189"/>
              <a:gd name="connsiteX3" fmla="*/ 0 w 860278"/>
              <a:gd name="connsiteY3" fmla="*/ 5148189 h 5148189"/>
              <a:gd name="connsiteX4" fmla="*/ 42004 w 860278"/>
              <a:gd name="connsiteY4" fmla="*/ 475287 h 5148189"/>
              <a:gd name="connsiteX0" fmla="*/ 49913 w 868187"/>
              <a:gd name="connsiteY0" fmla="*/ 475287 h 5148189"/>
              <a:gd name="connsiteX1" fmla="*/ 865404 w 868187"/>
              <a:gd name="connsiteY1" fmla="*/ 0 h 5148189"/>
              <a:gd name="connsiteX2" fmla="*/ 868187 w 868187"/>
              <a:gd name="connsiteY2" fmla="*/ 5148189 h 5148189"/>
              <a:gd name="connsiteX3" fmla="*/ 0 w 868187"/>
              <a:gd name="connsiteY3" fmla="*/ 2963973 h 5148189"/>
              <a:gd name="connsiteX4" fmla="*/ 49913 w 868187"/>
              <a:gd name="connsiteY4" fmla="*/ 475287 h 5148189"/>
              <a:gd name="connsiteX0" fmla="*/ 49913 w 870946"/>
              <a:gd name="connsiteY0" fmla="*/ 475287 h 4434594"/>
              <a:gd name="connsiteX1" fmla="*/ 865404 w 870946"/>
              <a:gd name="connsiteY1" fmla="*/ 0 h 4434594"/>
              <a:gd name="connsiteX2" fmla="*/ 870946 w 870946"/>
              <a:gd name="connsiteY2" fmla="*/ 4434594 h 4434594"/>
              <a:gd name="connsiteX3" fmla="*/ 0 w 870946"/>
              <a:gd name="connsiteY3" fmla="*/ 2963973 h 4434594"/>
              <a:gd name="connsiteX4" fmla="*/ 49913 w 870946"/>
              <a:gd name="connsiteY4" fmla="*/ 475287 h 4434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946" h="4434594">
                <a:moveTo>
                  <a:pt x="49913" y="475287"/>
                </a:moveTo>
                <a:lnTo>
                  <a:pt x="865404" y="0"/>
                </a:lnTo>
                <a:cubicBezTo>
                  <a:pt x="866332" y="1716063"/>
                  <a:pt x="870018" y="2718531"/>
                  <a:pt x="870946" y="4434594"/>
                </a:cubicBezTo>
                <a:lnTo>
                  <a:pt x="0" y="2963973"/>
                </a:lnTo>
                <a:lnTo>
                  <a:pt x="49913" y="4752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4526D66-4EAC-4EE4-9AB2-AA2AC8E7EA51}"/>
              </a:ext>
            </a:extLst>
          </p:cNvPr>
          <p:cNvSpPr/>
          <p:nvPr userDrawn="1"/>
        </p:nvSpPr>
        <p:spPr>
          <a:xfrm rot="1794166">
            <a:off x="83197" y="-260507"/>
            <a:ext cx="406195" cy="1878966"/>
          </a:xfrm>
          <a:custGeom>
            <a:avLst/>
            <a:gdLst>
              <a:gd name="connsiteX0" fmla="*/ 0 w 390680"/>
              <a:gd name="connsiteY0" fmla="*/ 0 h 5510188"/>
              <a:gd name="connsiteX1" fmla="*/ 390680 w 390680"/>
              <a:gd name="connsiteY1" fmla="*/ 0 h 5510188"/>
              <a:gd name="connsiteX2" fmla="*/ 390680 w 390680"/>
              <a:gd name="connsiteY2" fmla="*/ 5510188 h 5510188"/>
              <a:gd name="connsiteX3" fmla="*/ 0 w 390680"/>
              <a:gd name="connsiteY3" fmla="*/ 5510188 h 5510188"/>
              <a:gd name="connsiteX4" fmla="*/ 0 w 390680"/>
              <a:gd name="connsiteY4" fmla="*/ 0 h 5510188"/>
              <a:gd name="connsiteX0" fmla="*/ 0 w 391699"/>
              <a:gd name="connsiteY0" fmla="*/ 0 h 5510188"/>
              <a:gd name="connsiteX1" fmla="*/ 390680 w 391699"/>
              <a:gd name="connsiteY1" fmla="*/ 0 h 5510188"/>
              <a:gd name="connsiteX2" fmla="*/ 391699 w 391699"/>
              <a:gd name="connsiteY2" fmla="*/ 3479062 h 5510188"/>
              <a:gd name="connsiteX3" fmla="*/ 0 w 391699"/>
              <a:gd name="connsiteY3" fmla="*/ 5510188 h 5510188"/>
              <a:gd name="connsiteX4" fmla="*/ 0 w 391699"/>
              <a:gd name="connsiteY4" fmla="*/ 0 h 5510188"/>
              <a:gd name="connsiteX0" fmla="*/ 0 w 391699"/>
              <a:gd name="connsiteY0" fmla="*/ 0 h 3479062"/>
              <a:gd name="connsiteX1" fmla="*/ 390680 w 391699"/>
              <a:gd name="connsiteY1" fmla="*/ 0 h 3479062"/>
              <a:gd name="connsiteX2" fmla="*/ 391699 w 391699"/>
              <a:gd name="connsiteY2" fmla="*/ 3479062 h 3479062"/>
              <a:gd name="connsiteX3" fmla="*/ 5762 w 391699"/>
              <a:gd name="connsiteY3" fmla="*/ 2799487 h 3479062"/>
              <a:gd name="connsiteX4" fmla="*/ 0 w 391699"/>
              <a:gd name="connsiteY4" fmla="*/ 0 h 3479062"/>
              <a:gd name="connsiteX0" fmla="*/ 0 w 402517"/>
              <a:gd name="connsiteY0" fmla="*/ 0 h 3479062"/>
              <a:gd name="connsiteX1" fmla="*/ 402510 w 402517"/>
              <a:gd name="connsiteY1" fmla="*/ 1549066 h 3479062"/>
              <a:gd name="connsiteX2" fmla="*/ 391699 w 402517"/>
              <a:gd name="connsiteY2" fmla="*/ 3479062 h 3479062"/>
              <a:gd name="connsiteX3" fmla="*/ 5762 w 402517"/>
              <a:gd name="connsiteY3" fmla="*/ 2799487 h 3479062"/>
              <a:gd name="connsiteX4" fmla="*/ 0 w 402517"/>
              <a:gd name="connsiteY4" fmla="*/ 0 h 3479062"/>
              <a:gd name="connsiteX0" fmla="*/ 0 w 403221"/>
              <a:gd name="connsiteY0" fmla="*/ 253334 h 1929996"/>
              <a:gd name="connsiteX1" fmla="*/ 403214 w 403221"/>
              <a:gd name="connsiteY1" fmla="*/ 0 h 1929996"/>
              <a:gd name="connsiteX2" fmla="*/ 392403 w 403221"/>
              <a:gd name="connsiteY2" fmla="*/ 1929996 h 1929996"/>
              <a:gd name="connsiteX3" fmla="*/ 6466 w 403221"/>
              <a:gd name="connsiteY3" fmla="*/ 1250421 h 1929996"/>
              <a:gd name="connsiteX4" fmla="*/ 0 w 403221"/>
              <a:gd name="connsiteY4" fmla="*/ 253334 h 1929996"/>
              <a:gd name="connsiteX0" fmla="*/ 0 w 406195"/>
              <a:gd name="connsiteY0" fmla="*/ 202304 h 1878966"/>
              <a:gd name="connsiteX1" fmla="*/ 406190 w 406195"/>
              <a:gd name="connsiteY1" fmla="*/ 0 h 1878966"/>
              <a:gd name="connsiteX2" fmla="*/ 392403 w 406195"/>
              <a:gd name="connsiteY2" fmla="*/ 1878966 h 1878966"/>
              <a:gd name="connsiteX3" fmla="*/ 6466 w 406195"/>
              <a:gd name="connsiteY3" fmla="*/ 1199391 h 1878966"/>
              <a:gd name="connsiteX4" fmla="*/ 0 w 406195"/>
              <a:gd name="connsiteY4" fmla="*/ 202304 h 187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195" h="1878966">
                <a:moveTo>
                  <a:pt x="0" y="202304"/>
                </a:moveTo>
                <a:lnTo>
                  <a:pt x="406190" y="0"/>
                </a:lnTo>
                <a:cubicBezTo>
                  <a:pt x="406530" y="1159687"/>
                  <a:pt x="392063" y="719279"/>
                  <a:pt x="392403" y="1878966"/>
                </a:cubicBezTo>
                <a:lnTo>
                  <a:pt x="6466" y="1199391"/>
                </a:lnTo>
                <a:cubicBezTo>
                  <a:pt x="4545" y="266229"/>
                  <a:pt x="1921" y="1135466"/>
                  <a:pt x="0" y="2023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85A1D09-EBA0-4915-85A6-B8C5D5288D51}"/>
              </a:ext>
            </a:extLst>
          </p:cNvPr>
          <p:cNvSpPr/>
          <p:nvPr userDrawn="1"/>
        </p:nvSpPr>
        <p:spPr>
          <a:xfrm rot="9000000">
            <a:off x="260028" y="6103368"/>
            <a:ext cx="467354" cy="1191371"/>
          </a:xfrm>
          <a:custGeom>
            <a:avLst/>
            <a:gdLst>
              <a:gd name="connsiteX0" fmla="*/ 0 w 390680"/>
              <a:gd name="connsiteY0" fmla="*/ 0 h 1217495"/>
              <a:gd name="connsiteX1" fmla="*/ 390680 w 390680"/>
              <a:gd name="connsiteY1" fmla="*/ 0 h 1217495"/>
              <a:gd name="connsiteX2" fmla="*/ 390680 w 390680"/>
              <a:gd name="connsiteY2" fmla="*/ 1217495 h 1217495"/>
              <a:gd name="connsiteX3" fmla="*/ 0 w 390680"/>
              <a:gd name="connsiteY3" fmla="*/ 1217495 h 1217495"/>
              <a:gd name="connsiteX4" fmla="*/ 0 w 390680"/>
              <a:gd name="connsiteY4" fmla="*/ 0 h 1217495"/>
              <a:gd name="connsiteX0" fmla="*/ 0 w 433064"/>
              <a:gd name="connsiteY0" fmla="*/ 0 h 1250764"/>
              <a:gd name="connsiteX1" fmla="*/ 390680 w 433064"/>
              <a:gd name="connsiteY1" fmla="*/ 0 h 1250764"/>
              <a:gd name="connsiteX2" fmla="*/ 433064 w 433064"/>
              <a:gd name="connsiteY2" fmla="*/ 1250764 h 1250764"/>
              <a:gd name="connsiteX3" fmla="*/ 0 w 433064"/>
              <a:gd name="connsiteY3" fmla="*/ 1217495 h 1250764"/>
              <a:gd name="connsiteX4" fmla="*/ 0 w 433064"/>
              <a:gd name="connsiteY4" fmla="*/ 0 h 1250764"/>
              <a:gd name="connsiteX0" fmla="*/ 0 w 433064"/>
              <a:gd name="connsiteY0" fmla="*/ 0 h 1250764"/>
              <a:gd name="connsiteX1" fmla="*/ 390680 w 433064"/>
              <a:gd name="connsiteY1" fmla="*/ 0 h 1250764"/>
              <a:gd name="connsiteX2" fmla="*/ 433064 w 433064"/>
              <a:gd name="connsiteY2" fmla="*/ 1250764 h 1250764"/>
              <a:gd name="connsiteX3" fmla="*/ 79262 w 433064"/>
              <a:gd name="connsiteY3" fmla="*/ 1034488 h 1250764"/>
              <a:gd name="connsiteX4" fmla="*/ 0 w 433064"/>
              <a:gd name="connsiteY4" fmla="*/ 0 h 1250764"/>
              <a:gd name="connsiteX0" fmla="*/ 0 w 444494"/>
              <a:gd name="connsiteY0" fmla="*/ 0 h 1230966"/>
              <a:gd name="connsiteX1" fmla="*/ 390680 w 444494"/>
              <a:gd name="connsiteY1" fmla="*/ 0 h 1230966"/>
              <a:gd name="connsiteX2" fmla="*/ 444494 w 444494"/>
              <a:gd name="connsiteY2" fmla="*/ 1230966 h 1230966"/>
              <a:gd name="connsiteX3" fmla="*/ 79262 w 444494"/>
              <a:gd name="connsiteY3" fmla="*/ 1034488 h 1230966"/>
              <a:gd name="connsiteX4" fmla="*/ 0 w 444494"/>
              <a:gd name="connsiteY4" fmla="*/ 0 h 1230966"/>
              <a:gd name="connsiteX0" fmla="*/ 0 w 444494"/>
              <a:gd name="connsiteY0" fmla="*/ 0 h 1230966"/>
              <a:gd name="connsiteX1" fmla="*/ 403531 w 444494"/>
              <a:gd name="connsiteY1" fmla="*/ 297780 h 1230966"/>
              <a:gd name="connsiteX2" fmla="*/ 444494 w 444494"/>
              <a:gd name="connsiteY2" fmla="*/ 1230966 h 1230966"/>
              <a:gd name="connsiteX3" fmla="*/ 79262 w 444494"/>
              <a:gd name="connsiteY3" fmla="*/ 1034488 h 1230966"/>
              <a:gd name="connsiteX4" fmla="*/ 0 w 444494"/>
              <a:gd name="connsiteY4" fmla="*/ 0 h 1230966"/>
              <a:gd name="connsiteX0" fmla="*/ 0 w 467354"/>
              <a:gd name="connsiteY0" fmla="*/ 0 h 1191371"/>
              <a:gd name="connsiteX1" fmla="*/ 426391 w 467354"/>
              <a:gd name="connsiteY1" fmla="*/ 258185 h 1191371"/>
              <a:gd name="connsiteX2" fmla="*/ 467354 w 467354"/>
              <a:gd name="connsiteY2" fmla="*/ 1191371 h 1191371"/>
              <a:gd name="connsiteX3" fmla="*/ 102122 w 467354"/>
              <a:gd name="connsiteY3" fmla="*/ 994893 h 1191371"/>
              <a:gd name="connsiteX4" fmla="*/ 0 w 467354"/>
              <a:gd name="connsiteY4" fmla="*/ 0 h 1191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54" h="1191371">
                <a:moveTo>
                  <a:pt x="0" y="0"/>
                </a:moveTo>
                <a:lnTo>
                  <a:pt x="426391" y="258185"/>
                </a:lnTo>
                <a:lnTo>
                  <a:pt x="467354" y="1191371"/>
                </a:lnTo>
                <a:lnTo>
                  <a:pt x="102122" y="9948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F983F4-7194-4FD9-9127-A27D3363EEB0}"/>
              </a:ext>
            </a:extLst>
          </p:cNvPr>
          <p:cNvSpPr/>
          <p:nvPr userDrawn="1"/>
        </p:nvSpPr>
        <p:spPr>
          <a:xfrm rot="6160443">
            <a:off x="4933176" y="-6225138"/>
            <a:ext cx="2834956" cy="12634581"/>
          </a:xfrm>
          <a:custGeom>
            <a:avLst/>
            <a:gdLst>
              <a:gd name="connsiteX0" fmla="*/ 0 w 2836559"/>
              <a:gd name="connsiteY0" fmla="*/ 0 h 13540076"/>
              <a:gd name="connsiteX1" fmla="*/ 2836559 w 2836559"/>
              <a:gd name="connsiteY1" fmla="*/ 0 h 13540076"/>
              <a:gd name="connsiteX2" fmla="*/ 2836559 w 2836559"/>
              <a:gd name="connsiteY2" fmla="*/ 13540076 h 13540076"/>
              <a:gd name="connsiteX3" fmla="*/ 0 w 2836559"/>
              <a:gd name="connsiteY3" fmla="*/ 13540076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2510811 w 2836559"/>
              <a:gd name="connsiteY3" fmla="*/ 12514628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2786806 w 2836559"/>
              <a:gd name="connsiteY3" fmla="*/ 12491612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0 w 2836559"/>
              <a:gd name="connsiteY3" fmla="*/ 0 h 13540076"/>
              <a:gd name="connsiteX0" fmla="*/ 0 w 2836559"/>
              <a:gd name="connsiteY0" fmla="*/ 0 h 12605591"/>
              <a:gd name="connsiteX1" fmla="*/ 2836559 w 2836559"/>
              <a:gd name="connsiteY1" fmla="*/ 0 h 12605591"/>
              <a:gd name="connsiteX2" fmla="*/ 2720132 w 2836559"/>
              <a:gd name="connsiteY2" fmla="*/ 12605591 h 12605591"/>
              <a:gd name="connsiteX3" fmla="*/ 0 w 2836559"/>
              <a:gd name="connsiteY3" fmla="*/ 0 h 12605591"/>
              <a:gd name="connsiteX0" fmla="*/ 0 w 2836559"/>
              <a:gd name="connsiteY0" fmla="*/ 0 h 12634581"/>
              <a:gd name="connsiteX1" fmla="*/ 2836559 w 2836559"/>
              <a:gd name="connsiteY1" fmla="*/ 0 h 12634581"/>
              <a:gd name="connsiteX2" fmla="*/ 2695410 w 2836559"/>
              <a:gd name="connsiteY2" fmla="*/ 12634581 h 12634581"/>
              <a:gd name="connsiteX3" fmla="*/ 0 w 2836559"/>
              <a:gd name="connsiteY3" fmla="*/ 0 h 12634581"/>
              <a:gd name="connsiteX0" fmla="*/ 0 w 2834956"/>
              <a:gd name="connsiteY0" fmla="*/ 632275 h 12634581"/>
              <a:gd name="connsiteX1" fmla="*/ 2834956 w 2834956"/>
              <a:gd name="connsiteY1" fmla="*/ 0 h 12634581"/>
              <a:gd name="connsiteX2" fmla="*/ 2693807 w 2834956"/>
              <a:gd name="connsiteY2" fmla="*/ 12634581 h 12634581"/>
              <a:gd name="connsiteX3" fmla="*/ 0 w 2834956"/>
              <a:gd name="connsiteY3" fmla="*/ 632275 h 12634581"/>
            </a:gdLst>
            <a:ahLst/>
            <a:cxnLst>
              <a:cxn ang="0">
                <a:pos x="connsiteX0" y="connsiteY0"/>
              </a:cxn>
              <a:cxn ang="0">
                <a:pos x="connsiteX1" y="connsiteY1"/>
              </a:cxn>
              <a:cxn ang="0">
                <a:pos x="connsiteX2" y="connsiteY2"/>
              </a:cxn>
              <a:cxn ang="0">
                <a:pos x="connsiteX3" y="connsiteY3"/>
              </a:cxn>
            </a:cxnLst>
            <a:rect l="l" t="t" r="r" b="b"/>
            <a:pathLst>
              <a:path w="2834956" h="12634581">
                <a:moveTo>
                  <a:pt x="0" y="632275"/>
                </a:moveTo>
                <a:lnTo>
                  <a:pt x="2834956" y="0"/>
                </a:lnTo>
                <a:lnTo>
                  <a:pt x="2693807" y="12634581"/>
                </a:lnTo>
                <a:lnTo>
                  <a:pt x="0" y="6322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 name="Rectangle 11">
            <a:extLst>
              <a:ext uri="{FF2B5EF4-FFF2-40B4-BE49-F238E27FC236}">
                <a16:creationId xmlns:a16="http://schemas.microsoft.com/office/drawing/2014/main" id="{4C7F58CD-5286-4C22-8CC1-0A8C4F4C1DFC}"/>
              </a:ext>
            </a:extLst>
          </p:cNvPr>
          <p:cNvSpPr/>
          <p:nvPr userDrawn="1"/>
        </p:nvSpPr>
        <p:spPr>
          <a:xfrm rot="9000000">
            <a:off x="-149090" y="6303155"/>
            <a:ext cx="440931" cy="956793"/>
          </a:xfrm>
          <a:custGeom>
            <a:avLst/>
            <a:gdLst>
              <a:gd name="connsiteX0" fmla="*/ 0 w 655894"/>
              <a:gd name="connsiteY0" fmla="*/ 0 h 1217495"/>
              <a:gd name="connsiteX1" fmla="*/ 655894 w 655894"/>
              <a:gd name="connsiteY1" fmla="*/ 0 h 1217495"/>
              <a:gd name="connsiteX2" fmla="*/ 655894 w 655894"/>
              <a:gd name="connsiteY2" fmla="*/ 1217495 h 1217495"/>
              <a:gd name="connsiteX3" fmla="*/ 0 w 655894"/>
              <a:gd name="connsiteY3" fmla="*/ 1217495 h 1217495"/>
              <a:gd name="connsiteX4" fmla="*/ 0 w 655894"/>
              <a:gd name="connsiteY4" fmla="*/ 0 h 1217495"/>
              <a:gd name="connsiteX0" fmla="*/ 0 w 655894"/>
              <a:gd name="connsiteY0" fmla="*/ 0 h 1217495"/>
              <a:gd name="connsiteX1" fmla="*/ 655894 w 655894"/>
              <a:gd name="connsiteY1" fmla="*/ 0 h 1217495"/>
              <a:gd name="connsiteX2" fmla="*/ 450994 w 655894"/>
              <a:gd name="connsiteY2" fmla="*/ 536072 h 1217495"/>
              <a:gd name="connsiteX3" fmla="*/ 0 w 655894"/>
              <a:gd name="connsiteY3" fmla="*/ 1217495 h 1217495"/>
              <a:gd name="connsiteX4" fmla="*/ 0 w 655894"/>
              <a:gd name="connsiteY4" fmla="*/ 0 h 1217495"/>
              <a:gd name="connsiteX0" fmla="*/ 0 w 655894"/>
              <a:gd name="connsiteY0" fmla="*/ 0 h 1217495"/>
              <a:gd name="connsiteX1" fmla="*/ 655894 w 655894"/>
              <a:gd name="connsiteY1" fmla="*/ 0 h 1217495"/>
              <a:gd name="connsiteX2" fmla="*/ 430176 w 655894"/>
              <a:gd name="connsiteY2" fmla="*/ 541650 h 1217495"/>
              <a:gd name="connsiteX3" fmla="*/ 0 w 655894"/>
              <a:gd name="connsiteY3" fmla="*/ 1217495 h 1217495"/>
              <a:gd name="connsiteX4" fmla="*/ 0 w 655894"/>
              <a:gd name="connsiteY4" fmla="*/ 0 h 1217495"/>
              <a:gd name="connsiteX0" fmla="*/ 0 w 655894"/>
              <a:gd name="connsiteY0" fmla="*/ 0 h 1246954"/>
              <a:gd name="connsiteX1" fmla="*/ 655894 w 655894"/>
              <a:gd name="connsiteY1" fmla="*/ 0 h 1246954"/>
              <a:gd name="connsiteX2" fmla="*/ 430176 w 655894"/>
              <a:gd name="connsiteY2" fmla="*/ 541650 h 1246954"/>
              <a:gd name="connsiteX3" fmla="*/ 35784 w 655894"/>
              <a:gd name="connsiteY3" fmla="*/ 1246954 h 1246954"/>
              <a:gd name="connsiteX4" fmla="*/ 0 w 655894"/>
              <a:gd name="connsiteY4" fmla="*/ 0 h 1246954"/>
              <a:gd name="connsiteX0" fmla="*/ 0 w 430176"/>
              <a:gd name="connsiteY0" fmla="*/ 0 h 1246954"/>
              <a:gd name="connsiteX1" fmla="*/ 314562 w 430176"/>
              <a:gd name="connsiteY1" fmla="*/ 454045 h 1246954"/>
              <a:gd name="connsiteX2" fmla="*/ 430176 w 430176"/>
              <a:gd name="connsiteY2" fmla="*/ 541650 h 1246954"/>
              <a:gd name="connsiteX3" fmla="*/ 35784 w 430176"/>
              <a:gd name="connsiteY3" fmla="*/ 1246954 h 1246954"/>
              <a:gd name="connsiteX4" fmla="*/ 0 w 430176"/>
              <a:gd name="connsiteY4" fmla="*/ 0 h 1246954"/>
              <a:gd name="connsiteX0" fmla="*/ 0 w 430176"/>
              <a:gd name="connsiteY0" fmla="*/ 0 h 1246954"/>
              <a:gd name="connsiteX1" fmla="*/ 430176 w 430176"/>
              <a:gd name="connsiteY1" fmla="*/ 541650 h 1246954"/>
              <a:gd name="connsiteX2" fmla="*/ 35784 w 430176"/>
              <a:gd name="connsiteY2" fmla="*/ 1246954 h 1246954"/>
              <a:gd name="connsiteX3" fmla="*/ 0 w 430176"/>
              <a:gd name="connsiteY3" fmla="*/ 0 h 1246954"/>
              <a:gd name="connsiteX0" fmla="*/ 0 w 440932"/>
              <a:gd name="connsiteY0" fmla="*/ 0 h 954004"/>
              <a:gd name="connsiteX1" fmla="*/ 440932 w 440932"/>
              <a:gd name="connsiteY1" fmla="*/ 248700 h 954004"/>
              <a:gd name="connsiteX2" fmla="*/ 46540 w 440932"/>
              <a:gd name="connsiteY2" fmla="*/ 954004 h 954004"/>
              <a:gd name="connsiteX3" fmla="*/ 0 w 440932"/>
              <a:gd name="connsiteY3" fmla="*/ 0 h 954004"/>
              <a:gd name="connsiteX0" fmla="*/ 0 w 421882"/>
              <a:gd name="connsiteY0" fmla="*/ 0 h 986999"/>
              <a:gd name="connsiteX1" fmla="*/ 421882 w 421882"/>
              <a:gd name="connsiteY1" fmla="*/ 281695 h 986999"/>
              <a:gd name="connsiteX2" fmla="*/ 27490 w 421882"/>
              <a:gd name="connsiteY2" fmla="*/ 986999 h 986999"/>
              <a:gd name="connsiteX3" fmla="*/ 0 w 421882"/>
              <a:gd name="connsiteY3" fmla="*/ 0 h 986999"/>
              <a:gd name="connsiteX0" fmla="*/ 0 w 447531"/>
              <a:gd name="connsiteY0" fmla="*/ 0 h 986999"/>
              <a:gd name="connsiteX1" fmla="*/ 447531 w 447531"/>
              <a:gd name="connsiteY1" fmla="*/ 252509 h 986999"/>
              <a:gd name="connsiteX2" fmla="*/ 27490 w 447531"/>
              <a:gd name="connsiteY2" fmla="*/ 986999 h 986999"/>
              <a:gd name="connsiteX3" fmla="*/ 0 w 447531"/>
              <a:gd name="connsiteY3" fmla="*/ 0 h 986999"/>
              <a:gd name="connsiteX0" fmla="*/ 0 w 447531"/>
              <a:gd name="connsiteY0" fmla="*/ 0 h 960603"/>
              <a:gd name="connsiteX1" fmla="*/ 447531 w 447531"/>
              <a:gd name="connsiteY1" fmla="*/ 252509 h 960603"/>
              <a:gd name="connsiteX2" fmla="*/ 42730 w 447531"/>
              <a:gd name="connsiteY2" fmla="*/ 960603 h 960603"/>
              <a:gd name="connsiteX3" fmla="*/ 0 w 447531"/>
              <a:gd name="connsiteY3" fmla="*/ 0 h 960603"/>
              <a:gd name="connsiteX0" fmla="*/ 0 w 440931"/>
              <a:gd name="connsiteY0" fmla="*/ 0 h 956793"/>
              <a:gd name="connsiteX1" fmla="*/ 440931 w 440931"/>
              <a:gd name="connsiteY1" fmla="*/ 248699 h 956793"/>
              <a:gd name="connsiteX2" fmla="*/ 36130 w 440931"/>
              <a:gd name="connsiteY2" fmla="*/ 956793 h 956793"/>
              <a:gd name="connsiteX3" fmla="*/ 0 w 440931"/>
              <a:gd name="connsiteY3" fmla="*/ 0 h 956793"/>
            </a:gdLst>
            <a:ahLst/>
            <a:cxnLst>
              <a:cxn ang="0">
                <a:pos x="connsiteX0" y="connsiteY0"/>
              </a:cxn>
              <a:cxn ang="0">
                <a:pos x="connsiteX1" y="connsiteY1"/>
              </a:cxn>
              <a:cxn ang="0">
                <a:pos x="connsiteX2" y="connsiteY2"/>
              </a:cxn>
              <a:cxn ang="0">
                <a:pos x="connsiteX3" y="connsiteY3"/>
              </a:cxn>
            </a:cxnLst>
            <a:rect l="l" t="t" r="r" b="b"/>
            <a:pathLst>
              <a:path w="440931" h="956793">
                <a:moveTo>
                  <a:pt x="0" y="0"/>
                </a:moveTo>
                <a:lnTo>
                  <a:pt x="440931" y="248699"/>
                </a:lnTo>
                <a:lnTo>
                  <a:pt x="36130" y="956793"/>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77B9FDD-FDDE-45E9-8B5C-69D43AE67AE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576" b="28969"/>
          <a:stretch/>
        </p:blipFill>
        <p:spPr>
          <a:xfrm>
            <a:off x="8802064" y="258406"/>
            <a:ext cx="3225066" cy="1594942"/>
          </a:xfrm>
          <a:prstGeom prst="rect">
            <a:avLst/>
          </a:prstGeom>
        </p:spPr>
      </p:pic>
    </p:spTree>
    <p:extLst>
      <p:ext uri="{BB962C8B-B14F-4D97-AF65-F5344CB8AC3E}">
        <p14:creationId xmlns:p14="http://schemas.microsoft.com/office/powerpoint/2010/main" val="138037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79817-F9D4-45FE-AAAC-FB06D1C2782F}"/>
              </a:ext>
            </a:extLst>
          </p:cNvPr>
          <p:cNvSpPr>
            <a:spLocks noGrp="1"/>
          </p:cNvSpPr>
          <p:nvPr>
            <p:ph type="title"/>
          </p:nvPr>
        </p:nvSpPr>
        <p:spPr/>
        <p:txBody>
          <a:bodyPr/>
          <a:lstStyle>
            <a:lvl1pPr>
              <a:defRPr>
                <a:solidFill>
                  <a:schemeClr val="accent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D0787FF-C274-463D-B440-10458B5655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6DE539B4-6A13-4D38-BAEF-7DCEB07139F0}"/>
              </a:ext>
            </a:extLst>
          </p:cNvPr>
          <p:cNvSpPr>
            <a:spLocks noGrp="1"/>
          </p:cNvSpPr>
          <p:nvPr>
            <p:ph type="ftr" sz="quarter" idx="3"/>
          </p:nvPr>
        </p:nvSpPr>
        <p:spPr>
          <a:xfrm>
            <a:off x="7239000" y="6492875"/>
            <a:ext cx="4114800" cy="365125"/>
          </a:xfrm>
          <a:prstGeom prst="rect">
            <a:avLst/>
          </a:prstGeom>
        </p:spPr>
        <p:txBody>
          <a:bodyPr vert="horz" lIns="91440" tIns="45720" rIns="91440" bIns="45720" rtlCol="0" anchor="ctr"/>
          <a:lstStyle>
            <a:lvl1pPr algn="ctr">
              <a:defRPr sz="1200">
                <a:solidFill>
                  <a:schemeClr val="bg1"/>
                </a:solidFill>
              </a:defRPr>
            </a:lvl1pPr>
          </a:lstStyle>
          <a:p>
            <a:pPr algn="r"/>
            <a:r>
              <a:rPr lang="en-US" dirty="0"/>
              <a:t>City of Tavares Comprehensive Plan 2040</a:t>
            </a:r>
          </a:p>
        </p:txBody>
      </p:sp>
    </p:spTree>
    <p:extLst>
      <p:ext uri="{BB962C8B-B14F-4D97-AF65-F5344CB8AC3E}">
        <p14:creationId xmlns:p14="http://schemas.microsoft.com/office/powerpoint/2010/main" val="3657558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F2621-B6C6-4BAD-BB02-20DF7C0710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919AD8-CFCD-40B6-929C-9A475AD4EC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3C27D05-C368-4815-9536-CE9EC6A8E308}"/>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3781160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B482-03CD-4272-8146-40AC9C27CE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F69D40-8559-49A1-8FDA-21C692C108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0C81C-4B3B-4EF5-961C-31B055D6815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112286-39D0-4B9A-B969-67E8893539B3}"/>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6" name="Footer Placeholder 5">
            <a:extLst>
              <a:ext uri="{FF2B5EF4-FFF2-40B4-BE49-F238E27FC236}">
                <a16:creationId xmlns:a16="http://schemas.microsoft.com/office/drawing/2014/main" id="{D437D47D-F172-42FA-8BFE-3BE8974190F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33D80C-4C58-44B0-86C6-995D89729A85}"/>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220852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0D68-4D95-435B-90EB-446B6E7768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B2F730-BAED-476B-9613-54AB573A1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41377B-AE40-4A9D-9AE5-54C7044F750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A56C35-E59D-4D7F-8168-3951CA2DCB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2F3133D-C47F-4328-A423-64A2F973F66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0B9B24-A3A9-44F2-A617-474817495AA6}"/>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8" name="Footer Placeholder 7">
            <a:extLst>
              <a:ext uri="{FF2B5EF4-FFF2-40B4-BE49-F238E27FC236}">
                <a16:creationId xmlns:a16="http://schemas.microsoft.com/office/drawing/2014/main" id="{637E82F9-A5F7-4AA1-8835-A6A24F530A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8469696-6BF3-41F0-9250-C9982ECDAD6A}"/>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3251750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47B0-57CF-4BBC-9C2E-16E9084BA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914A80-EBCD-41EA-B495-B4ED5602750C}"/>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4" name="Footer Placeholder 3">
            <a:extLst>
              <a:ext uri="{FF2B5EF4-FFF2-40B4-BE49-F238E27FC236}">
                <a16:creationId xmlns:a16="http://schemas.microsoft.com/office/drawing/2014/main" id="{D38C1914-C807-41E5-B504-6863AF807D2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A424A99-8E46-49B6-B0E3-045F40AB1957}"/>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194268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C-37E8-43B9-86C1-E9BB5747E90D}"/>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3" name="Footer Placeholder 2">
            <a:extLst>
              <a:ext uri="{FF2B5EF4-FFF2-40B4-BE49-F238E27FC236}">
                <a16:creationId xmlns:a16="http://schemas.microsoft.com/office/drawing/2014/main" id="{704044BA-5B94-4FD2-90B4-0841DBC7FB6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A8DDB91-2AFD-44CC-AE94-E32BC296143F}"/>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087029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3AFB-BA89-4698-86EB-86A85EC972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E8F647-8802-427F-867C-A28BF55157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86E11E-DB09-4CB8-A408-24FED0C36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864F70-727E-4D19-BEC4-E53798974935}"/>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6" name="Footer Placeholder 5">
            <a:extLst>
              <a:ext uri="{FF2B5EF4-FFF2-40B4-BE49-F238E27FC236}">
                <a16:creationId xmlns:a16="http://schemas.microsoft.com/office/drawing/2014/main" id="{FE047A1F-5929-4983-94FC-7B0C7A51A7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9F96424-AD5F-4B3F-A475-4E344695B39B}"/>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303318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399F-81FE-4785-9451-0148BB79A7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86E6C7-BA4E-4DB2-BB52-0161959738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C6E59DA-8DAB-4BEE-B579-B25531CAE2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00FD86-011F-4933-92FF-0851D37922DC}"/>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7/9/2019</a:t>
            </a:fld>
            <a:endParaRPr lang="en-US" dirty="0"/>
          </a:p>
        </p:txBody>
      </p:sp>
      <p:sp>
        <p:nvSpPr>
          <p:cNvPr id="6" name="Footer Placeholder 5">
            <a:extLst>
              <a:ext uri="{FF2B5EF4-FFF2-40B4-BE49-F238E27FC236}">
                <a16:creationId xmlns:a16="http://schemas.microsoft.com/office/drawing/2014/main" id="{EC5BFBE3-68E4-4C29-8C2B-8D7A52696E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4C16185-BF21-4CA1-9BFE-AAD0AFCB481E}"/>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622401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8D8A1B-A5F7-4A0C-82AF-D7001D0F9A0B}"/>
              </a:ext>
            </a:extLst>
          </p:cNvPr>
          <p:cNvSpPr/>
          <p:nvPr userDrawn="1"/>
        </p:nvSpPr>
        <p:spPr>
          <a:xfrm>
            <a:off x="0" y="6311900"/>
            <a:ext cx="12192000" cy="7769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714FDEF2-AEA1-4E00-B8C2-DB592B813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8BD4FA-30F4-4CEB-97F3-2283FE528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9D939CC-35A7-41F7-99E9-476055DD4A06}"/>
              </a:ext>
            </a:extLst>
          </p:cNvPr>
          <p:cNvSpPr>
            <a:spLocks noGrp="1"/>
          </p:cNvSpPr>
          <p:nvPr>
            <p:ph type="ftr" sz="quarter" idx="3"/>
          </p:nvPr>
        </p:nvSpPr>
        <p:spPr>
          <a:xfrm>
            <a:off x="7239000" y="6492875"/>
            <a:ext cx="4114800" cy="365125"/>
          </a:xfrm>
          <a:prstGeom prst="rect">
            <a:avLst/>
          </a:prstGeom>
        </p:spPr>
        <p:txBody>
          <a:bodyPr vert="horz" lIns="91440" tIns="45720" rIns="91440" bIns="45720" rtlCol="0" anchor="ctr"/>
          <a:lstStyle>
            <a:lvl1pPr algn="ctr">
              <a:defRPr sz="1200">
                <a:solidFill>
                  <a:schemeClr val="bg1"/>
                </a:solidFill>
              </a:defRPr>
            </a:lvl1pPr>
          </a:lstStyle>
          <a:p>
            <a:pPr algn="r"/>
            <a:r>
              <a:rPr lang="en-US" dirty="0"/>
              <a:t>City of Tavares Comprehensive Plan 2040</a:t>
            </a:r>
          </a:p>
        </p:txBody>
      </p:sp>
      <p:sp>
        <p:nvSpPr>
          <p:cNvPr id="8" name="Rectangle 7">
            <a:extLst>
              <a:ext uri="{FF2B5EF4-FFF2-40B4-BE49-F238E27FC236}">
                <a16:creationId xmlns:a16="http://schemas.microsoft.com/office/drawing/2014/main" id="{051633E3-A2A5-47D0-AEF5-FF357E5AD089}"/>
              </a:ext>
            </a:extLst>
          </p:cNvPr>
          <p:cNvSpPr/>
          <p:nvPr userDrawn="1"/>
        </p:nvSpPr>
        <p:spPr>
          <a:xfrm rot="8493407">
            <a:off x="-293238" y="-136631"/>
            <a:ext cx="1095463" cy="535491"/>
          </a:xfrm>
          <a:custGeom>
            <a:avLst/>
            <a:gdLst>
              <a:gd name="connsiteX0" fmla="*/ 0 w 1145647"/>
              <a:gd name="connsiteY0" fmla="*/ 0 h 522898"/>
              <a:gd name="connsiteX1" fmla="*/ 1145647 w 1145647"/>
              <a:gd name="connsiteY1" fmla="*/ 0 h 522898"/>
              <a:gd name="connsiteX2" fmla="*/ 1145647 w 1145647"/>
              <a:gd name="connsiteY2" fmla="*/ 522898 h 522898"/>
              <a:gd name="connsiteX3" fmla="*/ 0 w 1145647"/>
              <a:gd name="connsiteY3" fmla="*/ 522898 h 522898"/>
              <a:gd name="connsiteX4" fmla="*/ 0 w 1145647"/>
              <a:gd name="connsiteY4" fmla="*/ 0 h 522898"/>
              <a:gd name="connsiteX0" fmla="*/ 0 w 1145647"/>
              <a:gd name="connsiteY0" fmla="*/ 0 h 522898"/>
              <a:gd name="connsiteX1" fmla="*/ 1145647 w 1145647"/>
              <a:gd name="connsiteY1" fmla="*/ 0 h 522898"/>
              <a:gd name="connsiteX2" fmla="*/ 711261 w 1145647"/>
              <a:gd name="connsiteY2" fmla="*/ 518590 h 522898"/>
              <a:gd name="connsiteX3" fmla="*/ 0 w 1145647"/>
              <a:gd name="connsiteY3" fmla="*/ 522898 h 522898"/>
              <a:gd name="connsiteX4" fmla="*/ 0 w 1145647"/>
              <a:gd name="connsiteY4" fmla="*/ 0 h 522898"/>
              <a:gd name="connsiteX0" fmla="*/ 0 w 1145647"/>
              <a:gd name="connsiteY0" fmla="*/ 0 h 522898"/>
              <a:gd name="connsiteX1" fmla="*/ 1145647 w 1145647"/>
              <a:gd name="connsiteY1" fmla="*/ 0 h 522898"/>
              <a:gd name="connsiteX2" fmla="*/ 831413 w 1145647"/>
              <a:gd name="connsiteY2" fmla="*/ 428510 h 522898"/>
              <a:gd name="connsiteX3" fmla="*/ 0 w 1145647"/>
              <a:gd name="connsiteY3" fmla="*/ 522898 h 522898"/>
              <a:gd name="connsiteX4" fmla="*/ 0 w 1145647"/>
              <a:gd name="connsiteY4" fmla="*/ 0 h 522898"/>
              <a:gd name="connsiteX0" fmla="*/ 0 w 1145647"/>
              <a:gd name="connsiteY0" fmla="*/ 0 h 529722"/>
              <a:gd name="connsiteX1" fmla="*/ 1145647 w 1145647"/>
              <a:gd name="connsiteY1" fmla="*/ 0 h 529722"/>
              <a:gd name="connsiteX2" fmla="*/ 717624 w 1145647"/>
              <a:gd name="connsiteY2" fmla="*/ 529722 h 529722"/>
              <a:gd name="connsiteX3" fmla="*/ 0 w 1145647"/>
              <a:gd name="connsiteY3" fmla="*/ 522898 h 529722"/>
              <a:gd name="connsiteX4" fmla="*/ 0 w 1145647"/>
              <a:gd name="connsiteY4" fmla="*/ 0 h 529722"/>
              <a:gd name="connsiteX0" fmla="*/ 0 w 1145647"/>
              <a:gd name="connsiteY0" fmla="*/ 0 h 529722"/>
              <a:gd name="connsiteX1" fmla="*/ 1145647 w 1145647"/>
              <a:gd name="connsiteY1" fmla="*/ 0 h 529722"/>
              <a:gd name="connsiteX2" fmla="*/ 717624 w 1145647"/>
              <a:gd name="connsiteY2" fmla="*/ 529722 h 529722"/>
              <a:gd name="connsiteX3" fmla="*/ 156512 w 1145647"/>
              <a:gd name="connsiteY3" fmla="*/ 115086 h 529722"/>
              <a:gd name="connsiteX4" fmla="*/ 0 w 1145647"/>
              <a:gd name="connsiteY4" fmla="*/ 0 h 529722"/>
              <a:gd name="connsiteX0" fmla="*/ 0 w 1095463"/>
              <a:gd name="connsiteY0" fmla="*/ 0 h 535491"/>
              <a:gd name="connsiteX1" fmla="*/ 1095463 w 1095463"/>
              <a:gd name="connsiteY1" fmla="*/ 5769 h 535491"/>
              <a:gd name="connsiteX2" fmla="*/ 667440 w 1095463"/>
              <a:gd name="connsiteY2" fmla="*/ 535491 h 535491"/>
              <a:gd name="connsiteX3" fmla="*/ 106328 w 1095463"/>
              <a:gd name="connsiteY3" fmla="*/ 120855 h 535491"/>
              <a:gd name="connsiteX4" fmla="*/ 0 w 1095463"/>
              <a:gd name="connsiteY4" fmla="*/ 0 h 535491"/>
              <a:gd name="connsiteX0" fmla="*/ 0 w 1095463"/>
              <a:gd name="connsiteY0" fmla="*/ 0 h 535491"/>
              <a:gd name="connsiteX1" fmla="*/ 1095463 w 1095463"/>
              <a:gd name="connsiteY1" fmla="*/ 5769 h 535491"/>
              <a:gd name="connsiteX2" fmla="*/ 667440 w 1095463"/>
              <a:gd name="connsiteY2" fmla="*/ 535491 h 535491"/>
              <a:gd name="connsiteX3" fmla="*/ 0 w 1095463"/>
              <a:gd name="connsiteY3" fmla="*/ 0 h 535491"/>
            </a:gdLst>
            <a:ahLst/>
            <a:cxnLst>
              <a:cxn ang="0">
                <a:pos x="connsiteX0" y="connsiteY0"/>
              </a:cxn>
              <a:cxn ang="0">
                <a:pos x="connsiteX1" y="connsiteY1"/>
              </a:cxn>
              <a:cxn ang="0">
                <a:pos x="connsiteX2" y="connsiteY2"/>
              </a:cxn>
              <a:cxn ang="0">
                <a:pos x="connsiteX3" y="connsiteY3"/>
              </a:cxn>
            </a:cxnLst>
            <a:rect l="l" t="t" r="r" b="b"/>
            <a:pathLst>
              <a:path w="1095463" h="535491">
                <a:moveTo>
                  <a:pt x="0" y="0"/>
                </a:moveTo>
                <a:lnTo>
                  <a:pt x="1095463" y="5769"/>
                </a:lnTo>
                <a:lnTo>
                  <a:pt x="667440" y="53549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84D186E-AA1F-40F4-BE58-41A3DE802077}"/>
              </a:ext>
            </a:extLst>
          </p:cNvPr>
          <p:cNvSpPr/>
          <p:nvPr userDrawn="1"/>
        </p:nvSpPr>
        <p:spPr>
          <a:xfrm rot="8493407">
            <a:off x="-203293" y="369185"/>
            <a:ext cx="1449089" cy="102876"/>
          </a:xfrm>
          <a:custGeom>
            <a:avLst/>
            <a:gdLst>
              <a:gd name="connsiteX0" fmla="*/ 0 w 1530978"/>
              <a:gd name="connsiteY0" fmla="*/ 0 h 84322"/>
              <a:gd name="connsiteX1" fmla="*/ 1530978 w 1530978"/>
              <a:gd name="connsiteY1" fmla="*/ 0 h 84322"/>
              <a:gd name="connsiteX2" fmla="*/ 1530978 w 1530978"/>
              <a:gd name="connsiteY2" fmla="*/ 84322 h 84322"/>
              <a:gd name="connsiteX3" fmla="*/ 0 w 1530978"/>
              <a:gd name="connsiteY3" fmla="*/ 84322 h 84322"/>
              <a:gd name="connsiteX4" fmla="*/ 0 w 1530978"/>
              <a:gd name="connsiteY4" fmla="*/ 0 h 84322"/>
              <a:gd name="connsiteX0" fmla="*/ 0 w 1530978"/>
              <a:gd name="connsiteY0" fmla="*/ 0 h 87205"/>
              <a:gd name="connsiteX1" fmla="*/ 1530978 w 1530978"/>
              <a:gd name="connsiteY1" fmla="*/ 0 h 87205"/>
              <a:gd name="connsiteX2" fmla="*/ 1358432 w 1530978"/>
              <a:gd name="connsiteY2" fmla="*/ 87205 h 87205"/>
              <a:gd name="connsiteX3" fmla="*/ 0 w 1530978"/>
              <a:gd name="connsiteY3" fmla="*/ 84322 h 87205"/>
              <a:gd name="connsiteX4" fmla="*/ 0 w 1530978"/>
              <a:gd name="connsiteY4" fmla="*/ 0 h 87205"/>
              <a:gd name="connsiteX0" fmla="*/ 0 w 1451011"/>
              <a:gd name="connsiteY0" fmla="*/ 2673 h 89878"/>
              <a:gd name="connsiteX1" fmla="*/ 1451011 w 1451011"/>
              <a:gd name="connsiteY1" fmla="*/ 0 h 89878"/>
              <a:gd name="connsiteX2" fmla="*/ 1358432 w 1451011"/>
              <a:gd name="connsiteY2" fmla="*/ 89878 h 89878"/>
              <a:gd name="connsiteX3" fmla="*/ 0 w 1451011"/>
              <a:gd name="connsiteY3" fmla="*/ 86995 h 89878"/>
              <a:gd name="connsiteX4" fmla="*/ 0 w 1451011"/>
              <a:gd name="connsiteY4" fmla="*/ 2673 h 89878"/>
              <a:gd name="connsiteX0" fmla="*/ 0 w 1444647"/>
              <a:gd name="connsiteY0" fmla="*/ 13806 h 101011"/>
              <a:gd name="connsiteX1" fmla="*/ 1444647 w 1444647"/>
              <a:gd name="connsiteY1" fmla="*/ 0 h 101011"/>
              <a:gd name="connsiteX2" fmla="*/ 1358432 w 1444647"/>
              <a:gd name="connsiteY2" fmla="*/ 101011 h 101011"/>
              <a:gd name="connsiteX3" fmla="*/ 0 w 1444647"/>
              <a:gd name="connsiteY3" fmla="*/ 98128 h 101011"/>
              <a:gd name="connsiteX4" fmla="*/ 0 w 1444647"/>
              <a:gd name="connsiteY4" fmla="*/ 13806 h 101011"/>
              <a:gd name="connsiteX0" fmla="*/ 0 w 1444647"/>
              <a:gd name="connsiteY0" fmla="*/ 13806 h 101011"/>
              <a:gd name="connsiteX1" fmla="*/ 1444647 w 1444647"/>
              <a:gd name="connsiteY1" fmla="*/ 0 h 101011"/>
              <a:gd name="connsiteX2" fmla="*/ 1358432 w 1444647"/>
              <a:gd name="connsiteY2" fmla="*/ 101011 h 101011"/>
              <a:gd name="connsiteX3" fmla="*/ 101905 w 1444647"/>
              <a:gd name="connsiteY3" fmla="*/ 99974 h 101011"/>
              <a:gd name="connsiteX4" fmla="*/ 0 w 1444647"/>
              <a:gd name="connsiteY4" fmla="*/ 13806 h 101011"/>
              <a:gd name="connsiteX0" fmla="*/ 0 w 1447608"/>
              <a:gd name="connsiteY0" fmla="*/ 17535 h 101011"/>
              <a:gd name="connsiteX1" fmla="*/ 1447608 w 1447608"/>
              <a:gd name="connsiteY1" fmla="*/ 0 h 101011"/>
              <a:gd name="connsiteX2" fmla="*/ 1361393 w 1447608"/>
              <a:gd name="connsiteY2" fmla="*/ 101011 h 101011"/>
              <a:gd name="connsiteX3" fmla="*/ 104866 w 1447608"/>
              <a:gd name="connsiteY3" fmla="*/ 99974 h 101011"/>
              <a:gd name="connsiteX4" fmla="*/ 0 w 1447608"/>
              <a:gd name="connsiteY4" fmla="*/ 17535 h 101011"/>
              <a:gd name="connsiteX0" fmla="*/ 0 w 1449089"/>
              <a:gd name="connsiteY0" fmla="*/ 19400 h 102876"/>
              <a:gd name="connsiteX1" fmla="*/ 1449089 w 1449089"/>
              <a:gd name="connsiteY1" fmla="*/ 0 h 102876"/>
              <a:gd name="connsiteX2" fmla="*/ 1361393 w 1449089"/>
              <a:gd name="connsiteY2" fmla="*/ 102876 h 102876"/>
              <a:gd name="connsiteX3" fmla="*/ 104866 w 1449089"/>
              <a:gd name="connsiteY3" fmla="*/ 101839 h 102876"/>
              <a:gd name="connsiteX4" fmla="*/ 0 w 1449089"/>
              <a:gd name="connsiteY4" fmla="*/ 19400 h 10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089" h="102876">
                <a:moveTo>
                  <a:pt x="0" y="19400"/>
                </a:moveTo>
                <a:lnTo>
                  <a:pt x="1449089" y="0"/>
                </a:lnTo>
                <a:lnTo>
                  <a:pt x="1361393" y="102876"/>
                </a:lnTo>
                <a:lnTo>
                  <a:pt x="104866" y="101839"/>
                </a:lnTo>
                <a:lnTo>
                  <a:pt x="0" y="1940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2750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accent1">
              <a:lumMod val="40000"/>
              <a:lumOff val="6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EFA1CD-5719-423B-8110-6841CBCDBEB3}"/>
              </a:ext>
            </a:extLst>
          </p:cNvPr>
          <p:cNvSpPr>
            <a:spLocks noGrp="1"/>
          </p:cNvSpPr>
          <p:nvPr>
            <p:ph type="subTitle" idx="1"/>
          </p:nvPr>
        </p:nvSpPr>
        <p:spPr>
          <a:xfrm>
            <a:off x="497941" y="5527674"/>
            <a:ext cx="11407366" cy="416931"/>
          </a:xfrm>
        </p:spPr>
        <p:txBody>
          <a:bodyPr vert="horz" lIns="91440" tIns="45720" rIns="91440" bIns="45720" rtlCol="0" anchor="t">
            <a:normAutofit lnSpcReduction="10000"/>
          </a:bodyPr>
          <a:lstStyle/>
          <a:p>
            <a:r>
              <a:rPr lang="en-US" dirty="0">
                <a:solidFill>
                  <a:schemeClr val="accent2"/>
                </a:solidFill>
              </a:rPr>
              <a:t>Comprehensive Plan Committee Workshop • July 9, 2019</a:t>
            </a:r>
          </a:p>
        </p:txBody>
      </p:sp>
      <p:sp>
        <p:nvSpPr>
          <p:cNvPr id="7" name="Rectangle 6">
            <a:extLst>
              <a:ext uri="{FF2B5EF4-FFF2-40B4-BE49-F238E27FC236}">
                <a16:creationId xmlns:a16="http://schemas.microsoft.com/office/drawing/2014/main" id="{C2F5D887-AA79-4DEB-9FA6-64488A2353C2}"/>
              </a:ext>
            </a:extLst>
          </p:cNvPr>
          <p:cNvSpPr/>
          <p:nvPr/>
        </p:nvSpPr>
        <p:spPr>
          <a:xfrm>
            <a:off x="7254009" y="4056816"/>
            <a:ext cx="4618572" cy="954107"/>
          </a:xfrm>
          <a:prstGeom prst="rect">
            <a:avLst/>
          </a:prstGeom>
        </p:spPr>
        <p:txBody>
          <a:bodyPr wrap="none">
            <a:spAutoFit/>
          </a:bodyPr>
          <a:lstStyle/>
          <a:p>
            <a:r>
              <a:rPr lang="en-US" sz="2800" dirty="0">
                <a:solidFill>
                  <a:schemeClr val="accent4"/>
                </a:solidFill>
              </a:rPr>
              <a:t>CITY OF TAVARES </a:t>
            </a:r>
          </a:p>
          <a:p>
            <a:r>
              <a:rPr lang="en-US" sz="2800" dirty="0">
                <a:solidFill>
                  <a:schemeClr val="accent4"/>
                </a:solidFill>
              </a:rPr>
              <a:t>COMPREHENSIVE PLAN 2040</a:t>
            </a:r>
            <a:endParaRPr lang="en-US" sz="2800" dirty="0"/>
          </a:p>
        </p:txBody>
      </p:sp>
      <p:sp>
        <p:nvSpPr>
          <p:cNvPr id="2" name="Title 1">
            <a:extLst>
              <a:ext uri="{FF2B5EF4-FFF2-40B4-BE49-F238E27FC236}">
                <a16:creationId xmlns:a16="http://schemas.microsoft.com/office/drawing/2014/main" id="{CB249C17-965D-4571-9B67-53501BAC4A09}"/>
              </a:ext>
            </a:extLst>
          </p:cNvPr>
          <p:cNvSpPr>
            <a:spLocks noGrp="1"/>
          </p:cNvSpPr>
          <p:nvPr>
            <p:ph type="ctrTitle"/>
          </p:nvPr>
        </p:nvSpPr>
        <p:spPr>
          <a:xfrm>
            <a:off x="497941" y="4152900"/>
            <a:ext cx="6826784" cy="953254"/>
          </a:xfrm>
        </p:spPr>
        <p:txBody>
          <a:bodyPr>
            <a:noAutofit/>
          </a:bodyPr>
          <a:lstStyle/>
          <a:p>
            <a:pPr algn="l"/>
            <a:r>
              <a:rPr lang="en-US" sz="7800" i="1" dirty="0"/>
              <a:t>Taking Flight </a:t>
            </a:r>
            <a:r>
              <a:rPr lang="en-US" sz="7800" i="1" dirty="0">
                <a:solidFill>
                  <a:schemeClr val="bg1"/>
                </a:solidFill>
              </a:rPr>
              <a:t>|</a:t>
            </a:r>
            <a:r>
              <a:rPr lang="en-US" sz="7800" i="1" dirty="0"/>
              <a:t> </a:t>
            </a:r>
          </a:p>
        </p:txBody>
      </p:sp>
    </p:spTree>
    <p:extLst>
      <p:ext uri="{BB962C8B-B14F-4D97-AF65-F5344CB8AC3E}">
        <p14:creationId xmlns:p14="http://schemas.microsoft.com/office/powerpoint/2010/main" val="3671871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rain in Downtown Tavares&#10;">
            <a:extLst>
              <a:ext uri="{FF2B5EF4-FFF2-40B4-BE49-F238E27FC236}">
                <a16:creationId xmlns:a16="http://schemas.microsoft.com/office/drawing/2014/main" id="{DAAD81DF-0A88-4102-B44F-2F4AF17D23D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747000" y="3033668"/>
            <a:ext cx="4140260" cy="3105195"/>
          </a:xfrm>
          <a:prstGeom prst="rect">
            <a:avLst/>
          </a:prstGeom>
        </p:spPr>
      </p:pic>
      <p:pic>
        <p:nvPicPr>
          <p:cNvPr id="4" name="Picture 3" descr="Seaplane on shore of Lake Dora">
            <a:extLst>
              <a:ext uri="{FF2B5EF4-FFF2-40B4-BE49-F238E27FC236}">
                <a16:creationId xmlns:a16="http://schemas.microsoft.com/office/drawing/2014/main" id="{B6B4A383-2DB3-4554-ABEA-98956D64936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747000" y="149403"/>
            <a:ext cx="4140260" cy="2760173"/>
          </a:xfrm>
          <a:prstGeom prst="rect">
            <a:avLst/>
          </a:prstGeom>
        </p:spPr>
      </p:pic>
      <p:sp>
        <p:nvSpPr>
          <p:cNvPr id="2" name="Title 1">
            <a:extLst>
              <a:ext uri="{FF2B5EF4-FFF2-40B4-BE49-F238E27FC236}">
                <a16:creationId xmlns:a16="http://schemas.microsoft.com/office/drawing/2014/main" id="{C24D9378-0876-45D3-BFF7-87073D25706E}"/>
              </a:ext>
            </a:extLst>
          </p:cNvPr>
          <p:cNvSpPr>
            <a:spLocks noGrp="1"/>
          </p:cNvSpPr>
          <p:nvPr>
            <p:ph type="title"/>
          </p:nvPr>
        </p:nvSpPr>
        <p:spPr/>
        <p:txBody>
          <a:bodyPr/>
          <a:lstStyle/>
          <a:p>
            <a:r>
              <a:rPr lang="en-US" dirty="0"/>
              <a:t>Today’s Agenda</a:t>
            </a:r>
          </a:p>
        </p:txBody>
      </p:sp>
      <p:sp>
        <p:nvSpPr>
          <p:cNvPr id="3" name="Content Placeholder 2">
            <a:extLst>
              <a:ext uri="{FF2B5EF4-FFF2-40B4-BE49-F238E27FC236}">
                <a16:creationId xmlns:a16="http://schemas.microsoft.com/office/drawing/2014/main" id="{22F813D7-F4E3-45AD-B90A-7981E27620E5}"/>
              </a:ext>
            </a:extLst>
          </p:cNvPr>
          <p:cNvSpPr>
            <a:spLocks noGrp="1"/>
          </p:cNvSpPr>
          <p:nvPr>
            <p:ph idx="1"/>
          </p:nvPr>
        </p:nvSpPr>
        <p:spPr>
          <a:xfrm>
            <a:off x="838200" y="1774825"/>
            <a:ext cx="6534150" cy="4107815"/>
          </a:xfrm>
        </p:spPr>
        <p:txBody>
          <a:bodyPr vert="horz" lIns="91440" tIns="45720" rIns="91440" bIns="45720" rtlCol="0" anchor="t">
            <a:noAutofit/>
          </a:bodyPr>
          <a:lstStyle/>
          <a:p>
            <a:pPr marL="742950" indent="-742950">
              <a:spcAft>
                <a:spcPts val="1200"/>
              </a:spcAft>
              <a:buFont typeface="+mj-lt"/>
              <a:buAutoNum type="arabicPeriod"/>
            </a:pPr>
            <a:r>
              <a:rPr lang="en-US" sz="3600" dirty="0"/>
              <a:t>Community Workshop Summary</a:t>
            </a:r>
          </a:p>
          <a:p>
            <a:pPr marL="742950" indent="-742950">
              <a:spcAft>
                <a:spcPts val="1200"/>
              </a:spcAft>
              <a:buFont typeface="+mj-lt"/>
              <a:buAutoNum type="arabicPeriod"/>
            </a:pPr>
            <a:r>
              <a:rPr lang="en-US" sz="3600" dirty="0"/>
              <a:t>Existing Conditions Update</a:t>
            </a:r>
          </a:p>
          <a:p>
            <a:pPr marL="742950" indent="-742950">
              <a:spcAft>
                <a:spcPts val="1200"/>
              </a:spcAft>
              <a:buFont typeface="+mj-lt"/>
              <a:buAutoNum type="arabicPeriod"/>
            </a:pPr>
            <a:r>
              <a:rPr lang="en-US" sz="3600" dirty="0"/>
              <a:t>Current Plan Review</a:t>
            </a:r>
          </a:p>
          <a:p>
            <a:pPr marL="742950" indent="-742950">
              <a:spcAft>
                <a:spcPts val="1200"/>
              </a:spcAft>
              <a:buFont typeface="+mj-lt"/>
              <a:buAutoNum type="arabicPeriod"/>
            </a:pPr>
            <a:r>
              <a:rPr lang="en-US" sz="3600" dirty="0"/>
              <a:t>Recommendations</a:t>
            </a:r>
          </a:p>
          <a:p>
            <a:pPr marL="742950" indent="-742950">
              <a:buFont typeface="+mj-lt"/>
              <a:buAutoNum type="arabicPeriod"/>
            </a:pPr>
            <a:endParaRPr lang="en-US" sz="36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38937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F3C257-794D-4342-8319-AF9EA8AC62D2}"/>
              </a:ext>
              <a:ext uri="{C183D7F6-B498-43B3-948B-1728B52AA6E4}">
                <adec:decorative xmlns:adec="http://schemas.microsoft.com/office/drawing/2017/decorative" xmlns=""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244600"/>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7000" i="1" dirty="0">
                <a:solidFill>
                  <a:schemeClr val="bg1"/>
                </a:solidFill>
              </a:rPr>
              <a:t>May 7 Community Workshop</a:t>
            </a:r>
          </a:p>
        </p:txBody>
      </p:sp>
    </p:spTree>
    <p:extLst>
      <p:ext uri="{BB962C8B-B14F-4D97-AF65-F5344CB8AC3E}">
        <p14:creationId xmlns:p14="http://schemas.microsoft.com/office/powerpoint/2010/main" val="3171264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27CDB-668B-41A0-A015-BB7AD795C7D3}"/>
              </a:ext>
            </a:extLst>
          </p:cNvPr>
          <p:cNvSpPr>
            <a:spLocks noGrp="1"/>
          </p:cNvSpPr>
          <p:nvPr>
            <p:ph type="title"/>
          </p:nvPr>
        </p:nvSpPr>
        <p:spPr/>
        <p:txBody>
          <a:bodyPr/>
          <a:lstStyle/>
          <a:p>
            <a:r>
              <a:rPr lang="en-US" dirty="0"/>
              <a:t>Community Workshop Responses</a:t>
            </a:r>
          </a:p>
        </p:txBody>
      </p:sp>
      <p:pic>
        <p:nvPicPr>
          <p:cNvPr id="5" name="Content Placeholder 4" descr="Participants in the mapping exercise at the May 7, 2019 Community Workshop">
            <a:extLst>
              <a:ext uri="{FF2B5EF4-FFF2-40B4-BE49-F238E27FC236}">
                <a16:creationId xmlns:a16="http://schemas.microsoft.com/office/drawing/2014/main" id="{5D096A5D-3B29-4B62-B18A-0577140A7E7A}"/>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6096000" y="1538514"/>
            <a:ext cx="5801784" cy="4351338"/>
          </a:xfrm>
        </p:spPr>
      </p:pic>
      <p:sp>
        <p:nvSpPr>
          <p:cNvPr id="6" name="TextBox 5">
            <a:extLst>
              <a:ext uri="{FF2B5EF4-FFF2-40B4-BE49-F238E27FC236}">
                <a16:creationId xmlns:a16="http://schemas.microsoft.com/office/drawing/2014/main" id="{3E69E44B-2107-4FDD-9A79-770525B4DAD5}"/>
              </a:ext>
            </a:extLst>
          </p:cNvPr>
          <p:cNvSpPr txBox="1"/>
          <p:nvPr/>
        </p:nvSpPr>
        <p:spPr>
          <a:xfrm>
            <a:off x="838200" y="2367171"/>
            <a:ext cx="5160264" cy="2123658"/>
          </a:xfrm>
          <a:prstGeom prst="rect">
            <a:avLst/>
          </a:prstGeom>
          <a:noFill/>
        </p:spPr>
        <p:txBody>
          <a:bodyPr wrap="square" rtlCol="0">
            <a:spAutoFit/>
          </a:bodyPr>
          <a:lstStyle/>
          <a:p>
            <a:pPr>
              <a:spcBef>
                <a:spcPts val="600"/>
              </a:spcBef>
              <a:buSzPct val="100000"/>
            </a:pPr>
            <a:r>
              <a:rPr lang="en-US" sz="4400" i="1" dirty="0">
                <a:latin typeface="+mj-lt"/>
              </a:rPr>
              <a:t>Approximately</a:t>
            </a:r>
            <a:br>
              <a:rPr lang="en-US" sz="4400" i="1" dirty="0">
                <a:latin typeface="+mj-lt"/>
              </a:rPr>
            </a:br>
            <a:r>
              <a:rPr lang="en-US" sz="4400" b="1" i="1" dirty="0">
                <a:solidFill>
                  <a:srgbClr val="0164A8"/>
                </a:solidFill>
                <a:latin typeface="+mj-lt"/>
              </a:rPr>
              <a:t>250 responses </a:t>
            </a:r>
            <a:br>
              <a:rPr lang="en-US" sz="4400" b="1" i="1" dirty="0">
                <a:solidFill>
                  <a:srgbClr val="0164A8"/>
                </a:solidFill>
                <a:latin typeface="+mj-lt"/>
              </a:rPr>
            </a:br>
            <a:r>
              <a:rPr lang="en-US" sz="4400" i="1" dirty="0">
                <a:latin typeface="+mj-lt"/>
              </a:rPr>
              <a:t>through 5 stations</a:t>
            </a:r>
            <a:endParaRPr lang="en-US" sz="4400" dirty="0">
              <a:latin typeface="+mj-lt"/>
            </a:endParaRPr>
          </a:p>
        </p:txBody>
      </p:sp>
    </p:spTree>
    <p:extLst>
      <p:ext uri="{BB962C8B-B14F-4D97-AF65-F5344CB8AC3E}">
        <p14:creationId xmlns:p14="http://schemas.microsoft.com/office/powerpoint/2010/main" val="4220890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322-F8AF-4C76-8765-95AC85060026}"/>
              </a:ext>
            </a:extLst>
          </p:cNvPr>
          <p:cNvSpPr>
            <a:spLocks noGrp="1"/>
          </p:cNvSpPr>
          <p:nvPr>
            <p:ph type="title"/>
          </p:nvPr>
        </p:nvSpPr>
        <p:spPr/>
        <p:txBody>
          <a:bodyPr/>
          <a:lstStyle/>
          <a:p>
            <a:r>
              <a:rPr lang="en-US" dirty="0"/>
              <a:t>One Word</a:t>
            </a:r>
          </a:p>
        </p:txBody>
      </p:sp>
      <p:pic>
        <p:nvPicPr>
          <p:cNvPr id="8" name="Content Placeholder 7" descr="Participant in the 'One Word' exercise at the May 7, 2019 Community Workshop">
            <a:extLst>
              <a:ext uri="{FF2B5EF4-FFF2-40B4-BE49-F238E27FC236}">
                <a16:creationId xmlns:a16="http://schemas.microsoft.com/office/drawing/2014/main" id="{175EA4F7-2D8E-452A-9CC5-FFB2EA3806F3}"/>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rot="5400000">
            <a:off x="320619" y="2107355"/>
            <a:ext cx="4140647" cy="3105485"/>
          </a:xfrm>
        </p:spPr>
      </p:pic>
      <p:pic>
        <p:nvPicPr>
          <p:cNvPr id="6" name="Picture 5" descr="This is an example of a 'One Word' exercise entry. ">
            <a:extLst>
              <a:ext uri="{FF2B5EF4-FFF2-40B4-BE49-F238E27FC236}">
                <a16:creationId xmlns:a16="http://schemas.microsoft.com/office/drawing/2014/main" id="{063D6B28-5384-4347-8DAF-56084B2E05E1}"/>
              </a:ext>
            </a:extLst>
          </p:cNvPr>
          <p:cNvPicPr>
            <a:picLocks noChangeAspect="1"/>
          </p:cNvPicPr>
          <p:nvPr/>
        </p:nvPicPr>
        <p:blipFill>
          <a:blip r:embed="rId3"/>
          <a:stretch>
            <a:fillRect/>
          </a:stretch>
        </p:blipFill>
        <p:spPr>
          <a:xfrm>
            <a:off x="4557022" y="1589774"/>
            <a:ext cx="3105485" cy="4177683"/>
          </a:xfrm>
          <a:prstGeom prst="rect">
            <a:avLst/>
          </a:prstGeom>
          <a:ln>
            <a:solidFill>
              <a:schemeClr val="tx1"/>
            </a:solidFill>
          </a:ln>
        </p:spPr>
      </p:pic>
      <p:pic>
        <p:nvPicPr>
          <p:cNvPr id="3" name="Picture 2">
            <a:extLst>
              <a:ext uri="{FF2B5EF4-FFF2-40B4-BE49-F238E27FC236}">
                <a16:creationId xmlns:a16="http://schemas.microsoft.com/office/drawing/2014/main" id="{B4200859-FE7F-437E-9CAA-AF9B7E2DDB69}"/>
              </a:ext>
            </a:extLst>
          </p:cNvPr>
          <p:cNvPicPr>
            <a:picLocks noChangeAspect="1"/>
          </p:cNvPicPr>
          <p:nvPr/>
        </p:nvPicPr>
        <p:blipFill>
          <a:blip r:embed="rId4"/>
          <a:stretch>
            <a:fillRect/>
          </a:stretch>
        </p:blipFill>
        <p:spPr>
          <a:xfrm>
            <a:off x="8275843" y="1589774"/>
            <a:ext cx="3259434" cy="4177683"/>
          </a:xfrm>
          <a:prstGeom prst="rect">
            <a:avLst/>
          </a:prstGeom>
          <a:ln>
            <a:solidFill>
              <a:schemeClr val="tx1"/>
            </a:solidFill>
          </a:ln>
        </p:spPr>
      </p:pic>
    </p:spTree>
    <p:extLst>
      <p:ext uri="{BB962C8B-B14F-4D97-AF65-F5344CB8AC3E}">
        <p14:creationId xmlns:p14="http://schemas.microsoft.com/office/powerpoint/2010/main" val="9961185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5EC089-60CC-4052-9ECE-6365EAC031D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3218" b="10962"/>
          <a:stretch/>
        </p:blipFill>
        <p:spPr>
          <a:xfrm>
            <a:off x="1638300" y="1356056"/>
            <a:ext cx="9373811" cy="5330494"/>
          </a:xfrm>
        </p:spPr>
      </p:pic>
      <p:sp>
        <p:nvSpPr>
          <p:cNvPr id="2" name="Title 1">
            <a:extLst>
              <a:ext uri="{FF2B5EF4-FFF2-40B4-BE49-F238E27FC236}">
                <a16:creationId xmlns:a16="http://schemas.microsoft.com/office/drawing/2014/main" id="{BB6B7322-F8AF-4C76-8765-95AC85060026}"/>
              </a:ext>
            </a:extLst>
          </p:cNvPr>
          <p:cNvSpPr>
            <a:spLocks noGrp="1"/>
          </p:cNvSpPr>
          <p:nvPr>
            <p:ph type="title"/>
          </p:nvPr>
        </p:nvSpPr>
        <p:spPr/>
        <p:txBody>
          <a:bodyPr/>
          <a:lstStyle/>
          <a:p>
            <a:r>
              <a:rPr lang="en-US" dirty="0"/>
              <a:t>One Word - Today</a:t>
            </a:r>
          </a:p>
        </p:txBody>
      </p:sp>
    </p:spTree>
    <p:extLst>
      <p:ext uri="{BB962C8B-B14F-4D97-AF65-F5344CB8AC3E}">
        <p14:creationId xmlns:p14="http://schemas.microsoft.com/office/powerpoint/2010/main" val="34460379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5EC089-60CC-4052-9ECE-6365EAC031D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646" b="10205"/>
          <a:stretch/>
        </p:blipFill>
        <p:spPr>
          <a:xfrm>
            <a:off x="1374020" y="1181100"/>
            <a:ext cx="9443959" cy="5676900"/>
          </a:xfrm>
        </p:spPr>
      </p:pic>
      <p:sp>
        <p:nvSpPr>
          <p:cNvPr id="2" name="Title 1">
            <a:extLst>
              <a:ext uri="{FF2B5EF4-FFF2-40B4-BE49-F238E27FC236}">
                <a16:creationId xmlns:a16="http://schemas.microsoft.com/office/drawing/2014/main" id="{BB6B7322-F8AF-4C76-8765-95AC85060026}"/>
              </a:ext>
            </a:extLst>
          </p:cNvPr>
          <p:cNvSpPr>
            <a:spLocks noGrp="1"/>
          </p:cNvSpPr>
          <p:nvPr>
            <p:ph type="title"/>
          </p:nvPr>
        </p:nvSpPr>
        <p:spPr/>
        <p:txBody>
          <a:bodyPr/>
          <a:lstStyle/>
          <a:p>
            <a:r>
              <a:rPr lang="en-US" dirty="0"/>
              <a:t>One Word - Vision</a:t>
            </a:r>
          </a:p>
        </p:txBody>
      </p:sp>
    </p:spTree>
    <p:extLst>
      <p:ext uri="{BB962C8B-B14F-4D97-AF65-F5344CB8AC3E}">
        <p14:creationId xmlns:p14="http://schemas.microsoft.com/office/powerpoint/2010/main" val="3385665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3F91F-7001-4004-8E16-53263EFC4085}"/>
              </a:ext>
            </a:extLst>
          </p:cNvPr>
          <p:cNvSpPr>
            <a:spLocks noGrp="1"/>
          </p:cNvSpPr>
          <p:nvPr>
            <p:ph type="title"/>
          </p:nvPr>
        </p:nvSpPr>
        <p:spPr/>
        <p:txBody>
          <a:bodyPr/>
          <a:lstStyle/>
          <a:p>
            <a:r>
              <a:rPr lang="en-US" dirty="0"/>
              <a:t>More or Less</a:t>
            </a:r>
          </a:p>
        </p:txBody>
      </p:sp>
      <p:pic>
        <p:nvPicPr>
          <p:cNvPr id="5" name="Content Placeholder 4">
            <a:extLst>
              <a:ext uri="{FF2B5EF4-FFF2-40B4-BE49-F238E27FC236}">
                <a16:creationId xmlns:a16="http://schemas.microsoft.com/office/drawing/2014/main" id="{66EC64C5-04BB-4A4F-8BE8-7FAEE04BF6EA}"/>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rot="16200000">
            <a:off x="334128" y="2078509"/>
            <a:ext cx="4435839" cy="3427694"/>
          </a:xfrm>
          <a:ln>
            <a:solidFill>
              <a:schemeClr val="tx1"/>
            </a:solidFill>
          </a:ln>
        </p:spPr>
      </p:pic>
      <p:pic>
        <p:nvPicPr>
          <p:cNvPr id="6" name="Picture 5">
            <a:extLst>
              <a:ext uri="{FF2B5EF4-FFF2-40B4-BE49-F238E27FC236}">
                <a16:creationId xmlns:a16="http://schemas.microsoft.com/office/drawing/2014/main" id="{073758C6-D155-454A-A644-1BB795F9CA0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2024" y="1558257"/>
            <a:ext cx="5953125" cy="4463294"/>
          </a:xfrm>
          <a:prstGeom prst="rect">
            <a:avLst/>
          </a:prstGeom>
          <a:noFill/>
          <a:ln>
            <a:noFill/>
          </a:ln>
        </p:spPr>
      </p:pic>
    </p:spTree>
    <p:extLst>
      <p:ext uri="{BB962C8B-B14F-4D97-AF65-F5344CB8AC3E}">
        <p14:creationId xmlns:p14="http://schemas.microsoft.com/office/powerpoint/2010/main" val="2711751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8309C-CF24-4EE4-B9F1-2C7DEADAF1AC}"/>
              </a:ext>
            </a:extLst>
          </p:cNvPr>
          <p:cNvSpPr>
            <a:spLocks noGrp="1"/>
          </p:cNvSpPr>
          <p:nvPr>
            <p:ph type="title"/>
          </p:nvPr>
        </p:nvSpPr>
        <p:spPr/>
        <p:txBody>
          <a:bodyPr/>
          <a:lstStyle/>
          <a:p>
            <a:r>
              <a:rPr lang="en-US" dirty="0"/>
              <a:t>More or Less</a:t>
            </a:r>
          </a:p>
        </p:txBody>
      </p:sp>
      <p:graphicFrame>
        <p:nvGraphicFramePr>
          <p:cNvPr id="4" name="Content Placeholder 3">
            <a:extLst>
              <a:ext uri="{FF2B5EF4-FFF2-40B4-BE49-F238E27FC236}">
                <a16:creationId xmlns:a16="http://schemas.microsoft.com/office/drawing/2014/main" id="{4619BFB6-5F94-474E-AD2E-69F17C871B63}"/>
              </a:ext>
            </a:extLst>
          </p:cNvPr>
          <p:cNvGraphicFramePr>
            <a:graphicFrameLocks noGrp="1"/>
          </p:cNvGraphicFramePr>
          <p:nvPr>
            <p:ph idx="1"/>
            <p:extLst>
              <p:ext uri="{D42A27DB-BD31-4B8C-83A1-F6EECF244321}">
                <p14:modId xmlns:p14="http://schemas.microsoft.com/office/powerpoint/2010/main" val="1006519814"/>
              </p:ext>
            </p:extLst>
          </p:nvPr>
        </p:nvGraphicFramePr>
        <p:xfrm>
          <a:off x="711201" y="1524000"/>
          <a:ext cx="10515601" cy="4538259"/>
        </p:xfrm>
        <a:graphic>
          <a:graphicData uri="http://schemas.openxmlformats.org/drawingml/2006/table">
            <a:tbl>
              <a:tblPr firstRow="1" firstCol="1" bandRow="1">
                <a:tableStyleId>{5C22544A-7EE6-4342-B048-85BDC9FD1C3A}</a:tableStyleId>
              </a:tblPr>
              <a:tblGrid>
                <a:gridCol w="3463629">
                  <a:extLst>
                    <a:ext uri="{9D8B030D-6E8A-4147-A177-3AD203B41FA5}">
                      <a16:colId xmlns:a16="http://schemas.microsoft.com/office/drawing/2014/main" val="1567408013"/>
                    </a:ext>
                  </a:extLst>
                </a:gridCol>
                <a:gridCol w="3525986">
                  <a:extLst>
                    <a:ext uri="{9D8B030D-6E8A-4147-A177-3AD203B41FA5}">
                      <a16:colId xmlns:a16="http://schemas.microsoft.com/office/drawing/2014/main" val="1741016771"/>
                    </a:ext>
                  </a:extLst>
                </a:gridCol>
                <a:gridCol w="3525986">
                  <a:extLst>
                    <a:ext uri="{9D8B030D-6E8A-4147-A177-3AD203B41FA5}">
                      <a16:colId xmlns:a16="http://schemas.microsoft.com/office/drawing/2014/main" val="1777107872"/>
                    </a:ext>
                  </a:extLst>
                </a:gridCol>
              </a:tblGrid>
              <a:tr h="289137">
                <a:tc>
                  <a:txBody>
                    <a:bodyPr/>
                    <a:lstStyle/>
                    <a:p>
                      <a:pPr marL="0" marR="0">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kern="1200" dirty="0">
                          <a:effectLst/>
                        </a:rPr>
                        <a:t>More of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800" kern="1200" dirty="0">
                          <a:effectLst/>
                        </a:rPr>
                        <a:t>Less of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5335179"/>
                  </a:ext>
                </a:extLst>
              </a:tr>
              <a:tr h="935036">
                <a:tc>
                  <a:txBody>
                    <a:bodyPr/>
                    <a:lstStyle/>
                    <a:p>
                      <a:pPr marL="0" marR="0">
                        <a:lnSpc>
                          <a:spcPct val="107000"/>
                        </a:lnSpc>
                        <a:spcBef>
                          <a:spcPts val="0"/>
                        </a:spcBef>
                        <a:spcAft>
                          <a:spcPts val="0"/>
                        </a:spcAft>
                      </a:pPr>
                      <a:r>
                        <a:rPr lang="en-US" sz="1400" dirty="0">
                          <a:effectLst/>
                        </a:rPr>
                        <a:t>Land Use and Development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Parks and Green Space</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Attention to existing neighborhoods</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Commercial/office space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Large residential developments with limited open space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50617180"/>
                  </a:ext>
                </a:extLst>
              </a:tr>
              <a:tr h="838188">
                <a:tc>
                  <a:txBody>
                    <a:bodyPr/>
                    <a:lstStyle/>
                    <a:p>
                      <a:pPr marL="0" marR="0">
                        <a:lnSpc>
                          <a:spcPct val="107000"/>
                        </a:lnSpc>
                        <a:spcBef>
                          <a:spcPts val="0"/>
                        </a:spcBef>
                        <a:spcAft>
                          <a:spcPts val="0"/>
                        </a:spcAft>
                      </a:pPr>
                      <a:r>
                        <a:rPr lang="en-US" sz="1400" dirty="0">
                          <a:effectLst/>
                        </a:rPr>
                        <a:t>Transportation/Mobility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Trails and bicycle/pedestrian infrastructure</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Roadway improvements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Cars/prioritization of cars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2683550"/>
                  </a:ext>
                </a:extLst>
              </a:tr>
              <a:tr h="935036">
                <a:tc>
                  <a:txBody>
                    <a:bodyPr/>
                    <a:lstStyle/>
                    <a:p>
                      <a:pPr marL="0" marR="0">
                        <a:lnSpc>
                          <a:spcPct val="107000"/>
                        </a:lnSpc>
                        <a:spcBef>
                          <a:spcPts val="0"/>
                        </a:spcBef>
                        <a:spcAft>
                          <a:spcPts val="0"/>
                        </a:spcAft>
                      </a:pPr>
                      <a:r>
                        <a:rPr lang="en-US" sz="1400" dirty="0">
                          <a:effectLst/>
                        </a:rPr>
                        <a:t>Housing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Housing options/diversity of housing stock</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Affordable housing</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Single-family housing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Mobile homes</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Multi-family/apartments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83731386"/>
                  </a:ext>
                </a:extLst>
              </a:tr>
              <a:tr h="838188">
                <a:tc>
                  <a:txBody>
                    <a:bodyPr/>
                    <a:lstStyle/>
                    <a:p>
                      <a:pPr marL="0" marR="0">
                        <a:lnSpc>
                          <a:spcPct val="107000"/>
                        </a:lnSpc>
                        <a:spcBef>
                          <a:spcPts val="0"/>
                        </a:spcBef>
                        <a:spcAft>
                          <a:spcPts val="0"/>
                        </a:spcAft>
                      </a:pPr>
                      <a:r>
                        <a:rPr lang="en-US" sz="1400" dirty="0">
                          <a:effectLst/>
                        </a:rPr>
                        <a:t>Environmental Conservation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Protection of lakes</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Water quality</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Preservation/conservation areas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Clear cutting/tree removal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11440143"/>
                  </a:ext>
                </a:extLst>
              </a:tr>
              <a:tr h="698314">
                <a:tc>
                  <a:txBody>
                    <a:bodyPr/>
                    <a:lstStyle/>
                    <a:p>
                      <a:pPr marL="0" marR="0">
                        <a:lnSpc>
                          <a:spcPct val="107000"/>
                        </a:lnSpc>
                        <a:spcBef>
                          <a:spcPts val="0"/>
                        </a:spcBef>
                        <a:spcAft>
                          <a:spcPts val="0"/>
                        </a:spcAft>
                      </a:pPr>
                      <a:r>
                        <a:rPr lang="en-US" sz="1400" dirty="0">
                          <a:effectLst/>
                        </a:rPr>
                        <a:t>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Economic Development</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Tourism</a:t>
                      </a:r>
                      <a:endParaRPr lang="en-US" sz="1800" dirty="0">
                        <a:effectLst/>
                      </a:endParaRPr>
                    </a:p>
                    <a:p>
                      <a:pPr marL="800100" marR="0" lvl="1" indent="-342900">
                        <a:lnSpc>
                          <a:spcPct val="107000"/>
                        </a:lnSpc>
                        <a:spcBef>
                          <a:spcPts val="0"/>
                        </a:spcBef>
                        <a:spcAft>
                          <a:spcPts val="0"/>
                        </a:spcAft>
                        <a:buFont typeface="Symbol" panose="05050102010706020507" pitchFamily="18" charset="2"/>
                        <a:buChar char=""/>
                      </a:pPr>
                      <a:r>
                        <a:rPr lang="en-US" sz="1400" dirty="0">
                          <a:effectLst/>
                        </a:rPr>
                        <a:t>Performing Arts 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800100" marR="0" lvl="1" indent="-342900">
                        <a:lnSpc>
                          <a:spcPct val="107000"/>
                        </a:lnSpc>
                        <a:spcBef>
                          <a:spcPts val="0"/>
                        </a:spcBef>
                        <a:spcAft>
                          <a:spcPts val="0"/>
                        </a:spcAft>
                        <a:buFont typeface="Symbol" panose="05050102010706020507" pitchFamily="18" charset="2"/>
                        <a:buChar char=""/>
                      </a:pPr>
                      <a:r>
                        <a:rPr lang="en-US" sz="1400" dirty="0">
                          <a:effectLst/>
                        </a:rPr>
                        <a:t>No repeated entries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1812502"/>
                  </a:ext>
                </a:extLst>
              </a:tr>
            </a:tbl>
          </a:graphicData>
        </a:graphic>
      </p:graphicFrame>
    </p:spTree>
    <p:extLst>
      <p:ext uri="{BB962C8B-B14F-4D97-AF65-F5344CB8AC3E}">
        <p14:creationId xmlns:p14="http://schemas.microsoft.com/office/powerpoint/2010/main" val="77807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5608-A890-45E6-8047-052D34D4FC47}"/>
              </a:ext>
            </a:extLst>
          </p:cNvPr>
          <p:cNvSpPr>
            <a:spLocks noGrp="1"/>
          </p:cNvSpPr>
          <p:nvPr>
            <p:ph type="title"/>
          </p:nvPr>
        </p:nvSpPr>
        <p:spPr/>
        <p:txBody>
          <a:bodyPr/>
          <a:lstStyle/>
          <a:p>
            <a:r>
              <a:rPr lang="en-US" dirty="0"/>
              <a:t>Priority Ranking</a:t>
            </a:r>
          </a:p>
        </p:txBody>
      </p:sp>
      <p:graphicFrame>
        <p:nvGraphicFramePr>
          <p:cNvPr id="5" name="Content Placeholder 4">
            <a:extLst>
              <a:ext uri="{FF2B5EF4-FFF2-40B4-BE49-F238E27FC236}">
                <a16:creationId xmlns:a16="http://schemas.microsoft.com/office/drawing/2014/main" id="{AFC7CF36-8CBF-43F4-A7AB-54C5E5C3C675}"/>
              </a:ext>
            </a:extLst>
          </p:cNvPr>
          <p:cNvGraphicFramePr>
            <a:graphicFrameLocks noGrp="1"/>
          </p:cNvGraphicFramePr>
          <p:nvPr>
            <p:ph idx="1"/>
            <p:extLst>
              <p:ext uri="{D42A27DB-BD31-4B8C-83A1-F6EECF244321}">
                <p14:modId xmlns:p14="http://schemas.microsoft.com/office/powerpoint/2010/main" val="1859965654"/>
              </p:ext>
            </p:extLst>
          </p:nvPr>
        </p:nvGraphicFramePr>
        <p:xfrm>
          <a:off x="4542631" y="1495025"/>
          <a:ext cx="6886740" cy="4071738"/>
        </p:xfrm>
        <a:graphic>
          <a:graphicData uri="http://schemas.openxmlformats.org/drawingml/2006/table">
            <a:tbl>
              <a:tblPr firstRow="1" firstCol="1" bandRow="1">
                <a:tableStyleId>{5C22544A-7EE6-4342-B048-85BDC9FD1C3A}</a:tableStyleId>
              </a:tblPr>
              <a:tblGrid>
                <a:gridCol w="3203912">
                  <a:extLst>
                    <a:ext uri="{9D8B030D-6E8A-4147-A177-3AD203B41FA5}">
                      <a16:colId xmlns:a16="http://schemas.microsoft.com/office/drawing/2014/main" val="832730290"/>
                    </a:ext>
                  </a:extLst>
                </a:gridCol>
                <a:gridCol w="1841414">
                  <a:extLst>
                    <a:ext uri="{9D8B030D-6E8A-4147-A177-3AD203B41FA5}">
                      <a16:colId xmlns:a16="http://schemas.microsoft.com/office/drawing/2014/main" val="3441140074"/>
                    </a:ext>
                  </a:extLst>
                </a:gridCol>
                <a:gridCol w="1841414">
                  <a:extLst>
                    <a:ext uri="{9D8B030D-6E8A-4147-A177-3AD203B41FA5}">
                      <a16:colId xmlns:a16="http://schemas.microsoft.com/office/drawing/2014/main" val="1278285297"/>
                    </a:ext>
                  </a:extLst>
                </a:gridCol>
              </a:tblGrid>
              <a:tr h="732691">
                <a:tc>
                  <a:txBody>
                    <a:bodyPr/>
                    <a:lstStyle/>
                    <a:p>
                      <a:pPr marL="0" marR="0">
                        <a:lnSpc>
                          <a:spcPct val="107000"/>
                        </a:lnSpc>
                        <a:spcBef>
                          <a:spcPts val="0"/>
                        </a:spcBef>
                        <a:spcAft>
                          <a:spcPts val="0"/>
                        </a:spcAft>
                      </a:pPr>
                      <a:r>
                        <a:rPr lang="en-US" sz="1200" dirty="0">
                          <a:effectLst/>
                        </a:rPr>
                        <a:t> </a:t>
                      </a:r>
                    </a:p>
                    <a:p>
                      <a:pPr marL="0" marR="0">
                        <a:lnSpc>
                          <a:spcPct val="107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kern="1200" dirty="0">
                          <a:effectLst/>
                        </a:rPr>
                        <a:t>Overall Priority Ranking (1-11) – Average Score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kern="1200" dirty="0">
                          <a:effectLst/>
                        </a:rPr>
                        <a:t>Individual Priority Level </a:t>
                      </a:r>
                      <a:br>
                        <a:rPr lang="en-US" sz="1200" kern="1200" dirty="0">
                          <a:effectLst/>
                        </a:rPr>
                      </a:br>
                      <a:r>
                        <a:rPr lang="en-US" sz="1200" kern="1200" dirty="0">
                          <a:effectLst/>
                        </a:rPr>
                        <a:t>Low (1) – High (5)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506120398"/>
                  </a:ext>
                </a:extLst>
              </a:tr>
              <a:tr h="315618">
                <a:tc>
                  <a:txBody>
                    <a:bodyPr/>
                    <a:lstStyle/>
                    <a:p>
                      <a:pPr marL="0" marR="0">
                        <a:lnSpc>
                          <a:spcPct val="107000"/>
                        </a:lnSpc>
                        <a:spcBef>
                          <a:spcPts val="0"/>
                        </a:spcBef>
                        <a:spcAft>
                          <a:spcPts val="0"/>
                        </a:spcAft>
                      </a:pPr>
                      <a:r>
                        <a:rPr lang="en-US" sz="1200" dirty="0">
                          <a:effectLst/>
                        </a:rPr>
                        <a:t>Building Architecture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5.9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4.0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2468574819"/>
                  </a:ext>
                </a:extLst>
              </a:tr>
              <a:tr h="293639">
                <a:tc>
                  <a:txBody>
                    <a:bodyPr/>
                    <a:lstStyle/>
                    <a:p>
                      <a:pPr marL="0" marR="0">
                        <a:lnSpc>
                          <a:spcPct val="107000"/>
                        </a:lnSpc>
                        <a:spcBef>
                          <a:spcPts val="0"/>
                        </a:spcBef>
                        <a:spcAft>
                          <a:spcPts val="0"/>
                        </a:spcAft>
                      </a:pPr>
                      <a:r>
                        <a:rPr lang="en-US" sz="1200" dirty="0">
                          <a:effectLst/>
                        </a:rPr>
                        <a:t>New Business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5.1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1571045765"/>
                  </a:ext>
                </a:extLst>
              </a:tr>
              <a:tr h="303310">
                <a:tc>
                  <a:txBody>
                    <a:bodyPr/>
                    <a:lstStyle/>
                    <a:p>
                      <a:pPr marL="0" marR="0">
                        <a:lnSpc>
                          <a:spcPct val="107000"/>
                        </a:lnSpc>
                        <a:spcBef>
                          <a:spcPts val="0"/>
                        </a:spcBef>
                        <a:spcAft>
                          <a:spcPts val="0"/>
                        </a:spcAft>
                      </a:pPr>
                      <a:r>
                        <a:rPr lang="en-US" sz="1200" dirty="0">
                          <a:effectLst/>
                        </a:rPr>
                        <a:t>Open Spaces and Buffers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6.0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4.0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1181994163"/>
                  </a:ext>
                </a:extLst>
              </a:tr>
              <a:tr h="303310">
                <a:tc>
                  <a:txBody>
                    <a:bodyPr/>
                    <a:lstStyle/>
                    <a:p>
                      <a:pPr marL="0" marR="0">
                        <a:lnSpc>
                          <a:spcPct val="107000"/>
                        </a:lnSpc>
                        <a:spcBef>
                          <a:spcPts val="0"/>
                        </a:spcBef>
                        <a:spcAft>
                          <a:spcPts val="0"/>
                        </a:spcAft>
                      </a:pPr>
                      <a:r>
                        <a:rPr lang="en-US" sz="1200" dirty="0">
                          <a:effectLst/>
                        </a:rPr>
                        <a:t>Parking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6.0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182967428"/>
                  </a:ext>
                </a:extLst>
              </a:tr>
              <a:tr h="303310">
                <a:tc>
                  <a:txBody>
                    <a:bodyPr/>
                    <a:lstStyle/>
                    <a:p>
                      <a:pPr marL="0" marR="0">
                        <a:lnSpc>
                          <a:spcPct val="107000"/>
                        </a:lnSpc>
                        <a:spcBef>
                          <a:spcPts val="0"/>
                        </a:spcBef>
                        <a:spcAft>
                          <a:spcPts val="0"/>
                        </a:spcAft>
                      </a:pPr>
                      <a:r>
                        <a:rPr lang="en-US" sz="1200" dirty="0">
                          <a:effectLst/>
                        </a:rPr>
                        <a:t>Signage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8.6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372583937"/>
                  </a:ext>
                </a:extLst>
              </a:tr>
              <a:tr h="303310">
                <a:tc>
                  <a:txBody>
                    <a:bodyPr/>
                    <a:lstStyle/>
                    <a:p>
                      <a:pPr marL="0" marR="0">
                        <a:lnSpc>
                          <a:spcPct val="107000"/>
                        </a:lnSpc>
                        <a:spcBef>
                          <a:spcPts val="0"/>
                        </a:spcBef>
                        <a:spcAft>
                          <a:spcPts val="0"/>
                        </a:spcAft>
                      </a:pPr>
                      <a:r>
                        <a:rPr lang="en-US" sz="1200" dirty="0">
                          <a:effectLst/>
                        </a:rPr>
                        <a:t>Bicycle/Pedestrian Connections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6.7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911778243"/>
                  </a:ext>
                </a:extLst>
              </a:tr>
              <a:tr h="303310">
                <a:tc>
                  <a:txBody>
                    <a:bodyPr/>
                    <a:lstStyle/>
                    <a:p>
                      <a:pPr marL="0" marR="0">
                        <a:lnSpc>
                          <a:spcPct val="107000"/>
                        </a:lnSpc>
                        <a:spcBef>
                          <a:spcPts val="0"/>
                        </a:spcBef>
                        <a:spcAft>
                          <a:spcPts val="0"/>
                        </a:spcAft>
                      </a:pPr>
                      <a:r>
                        <a:rPr lang="en-US" sz="1200" dirty="0">
                          <a:effectLst/>
                        </a:rPr>
                        <a:t>Mix of Uses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6.3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3987936033"/>
                  </a:ext>
                </a:extLst>
              </a:tr>
              <a:tr h="303310">
                <a:tc>
                  <a:txBody>
                    <a:bodyPr/>
                    <a:lstStyle/>
                    <a:p>
                      <a:pPr marL="0" marR="0">
                        <a:lnSpc>
                          <a:spcPct val="107000"/>
                        </a:lnSpc>
                        <a:spcBef>
                          <a:spcPts val="0"/>
                        </a:spcBef>
                        <a:spcAft>
                          <a:spcPts val="0"/>
                        </a:spcAft>
                      </a:pPr>
                      <a:r>
                        <a:rPr lang="en-US" sz="1200" dirty="0">
                          <a:effectLst/>
                        </a:rPr>
                        <a:t>Expanded and Improved Parks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6.8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2590001099"/>
                  </a:ext>
                </a:extLst>
              </a:tr>
              <a:tr h="303310">
                <a:tc>
                  <a:txBody>
                    <a:bodyPr/>
                    <a:lstStyle/>
                    <a:p>
                      <a:pPr marL="0" marR="0">
                        <a:lnSpc>
                          <a:spcPct val="107000"/>
                        </a:lnSpc>
                        <a:spcBef>
                          <a:spcPts val="0"/>
                        </a:spcBef>
                        <a:spcAft>
                          <a:spcPts val="0"/>
                        </a:spcAft>
                      </a:pPr>
                      <a:r>
                        <a:rPr lang="en-US" sz="1200" dirty="0">
                          <a:effectLst/>
                        </a:rPr>
                        <a:t>Water &amp; Environmental Quality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solidFill>
                      <a:srgbClr val="00B0F0"/>
                    </a:solidFill>
                  </a:tcPr>
                </a:tc>
                <a:tc>
                  <a:txBody>
                    <a:bodyPr/>
                    <a:lstStyle/>
                    <a:p>
                      <a:pPr marL="0" marR="0" algn="ctr">
                        <a:lnSpc>
                          <a:spcPct val="107000"/>
                        </a:lnSpc>
                        <a:spcBef>
                          <a:spcPts val="0"/>
                        </a:spcBef>
                        <a:spcAft>
                          <a:spcPts val="0"/>
                        </a:spcAft>
                      </a:pPr>
                      <a:r>
                        <a:rPr lang="en-US" sz="1200" dirty="0">
                          <a:effectLst/>
                        </a:rPr>
                        <a:t>3.2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solidFill>
                      <a:srgbClr val="00B0F0"/>
                    </a:solidFill>
                  </a:tcPr>
                </a:tc>
                <a:tc>
                  <a:txBody>
                    <a:bodyPr/>
                    <a:lstStyle/>
                    <a:p>
                      <a:pPr marL="0" marR="0" algn="ctr">
                        <a:lnSpc>
                          <a:spcPct val="107000"/>
                        </a:lnSpc>
                        <a:spcBef>
                          <a:spcPts val="0"/>
                        </a:spcBef>
                        <a:spcAft>
                          <a:spcPts val="0"/>
                        </a:spcAft>
                      </a:pPr>
                      <a:r>
                        <a:rPr lang="en-US" sz="1200" dirty="0">
                          <a:effectLst/>
                        </a:rPr>
                        <a:t>4.7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solidFill>
                      <a:srgbClr val="00B0F0"/>
                    </a:solidFill>
                  </a:tcPr>
                </a:tc>
                <a:extLst>
                  <a:ext uri="{0D108BD9-81ED-4DB2-BD59-A6C34878D82A}">
                    <a16:rowId xmlns:a16="http://schemas.microsoft.com/office/drawing/2014/main" val="1848103743"/>
                  </a:ext>
                </a:extLst>
              </a:tr>
              <a:tr h="303310">
                <a:tc>
                  <a:txBody>
                    <a:bodyPr/>
                    <a:lstStyle/>
                    <a:p>
                      <a:pPr marL="0" marR="0">
                        <a:lnSpc>
                          <a:spcPct val="107000"/>
                        </a:lnSpc>
                        <a:spcBef>
                          <a:spcPts val="0"/>
                        </a:spcBef>
                        <a:spcAft>
                          <a:spcPts val="0"/>
                        </a:spcAft>
                      </a:pPr>
                      <a:r>
                        <a:rPr lang="en-US" sz="1200" dirty="0">
                          <a:effectLst/>
                        </a:rPr>
                        <a:t>Downtown Redevelopment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5.5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1819902996"/>
                  </a:ext>
                </a:extLst>
              </a:tr>
              <a:tr h="303310">
                <a:tc>
                  <a:txBody>
                    <a:bodyPr/>
                    <a:lstStyle/>
                    <a:p>
                      <a:pPr marL="0" marR="0">
                        <a:lnSpc>
                          <a:spcPct val="107000"/>
                        </a:lnSpc>
                        <a:spcBef>
                          <a:spcPts val="0"/>
                        </a:spcBef>
                        <a:spcAft>
                          <a:spcPts val="0"/>
                        </a:spcAft>
                      </a:pPr>
                      <a:r>
                        <a:rPr lang="en-US" sz="1200" dirty="0">
                          <a:effectLst/>
                        </a:rPr>
                        <a:t>Traffic/Transportation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5.6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tc>
                  <a:txBody>
                    <a:bodyPr/>
                    <a:lstStyle/>
                    <a:p>
                      <a:pPr marL="0" marR="0" algn="ctr">
                        <a:lnSpc>
                          <a:spcPct val="107000"/>
                        </a:lnSpc>
                        <a:spcBef>
                          <a:spcPts val="0"/>
                        </a:spcBef>
                        <a:spcAft>
                          <a:spcPts val="0"/>
                        </a:spcAft>
                      </a:pPr>
                      <a:r>
                        <a:rPr lang="en-US" sz="1200" dirty="0">
                          <a:effectLst/>
                        </a:rPr>
                        <a:t>3.8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2794" marR="72794" marT="0" marB="0" anchor="ctr"/>
                </a:tc>
                <a:extLst>
                  <a:ext uri="{0D108BD9-81ED-4DB2-BD59-A6C34878D82A}">
                    <a16:rowId xmlns:a16="http://schemas.microsoft.com/office/drawing/2014/main" val="1790651634"/>
                  </a:ext>
                </a:extLst>
              </a:tr>
            </a:tbl>
          </a:graphicData>
        </a:graphic>
      </p:graphicFrame>
      <p:pic>
        <p:nvPicPr>
          <p:cNvPr id="4" name="Picture 3">
            <a:extLst>
              <a:ext uri="{FF2B5EF4-FFF2-40B4-BE49-F238E27FC236}">
                <a16:creationId xmlns:a16="http://schemas.microsoft.com/office/drawing/2014/main" id="{2B5AFBF6-B4C5-4977-9F24-578E393D6384}"/>
              </a:ext>
            </a:extLst>
          </p:cNvPr>
          <p:cNvPicPr/>
          <p:nvPr/>
        </p:nvPicPr>
        <p:blipFill>
          <a:blip r:embed="rId2" cstate="print">
            <a:extLst>
              <a:ext uri="{28A0092B-C50C-407E-A947-70E740481C1C}">
                <a14:useLocalDpi xmlns:a14="http://schemas.microsoft.com/office/drawing/2010/main" val="0"/>
              </a:ext>
            </a:extLst>
          </a:blip>
          <a:stretch>
            <a:fillRect/>
          </a:stretch>
        </p:blipFill>
        <p:spPr>
          <a:xfrm rot="16200000">
            <a:off x="341365" y="1992059"/>
            <a:ext cx="4375043" cy="3381376"/>
          </a:xfrm>
          <a:prstGeom prst="rect">
            <a:avLst/>
          </a:prstGeom>
          <a:ln>
            <a:solidFill>
              <a:schemeClr val="tx1">
                <a:lumMod val="65000"/>
                <a:lumOff val="35000"/>
              </a:schemeClr>
            </a:solidFill>
          </a:ln>
        </p:spPr>
      </p:pic>
      <p:sp>
        <p:nvSpPr>
          <p:cNvPr id="3" name="Arrow: Right 2">
            <a:extLst>
              <a:ext uri="{FF2B5EF4-FFF2-40B4-BE49-F238E27FC236}">
                <a16:creationId xmlns:a16="http://schemas.microsoft.com/office/drawing/2014/main" id="{EDC3833B-6562-4AB2-9CA7-93CD2DD4F7EF}"/>
              </a:ext>
            </a:extLst>
          </p:cNvPr>
          <p:cNvSpPr/>
          <p:nvPr/>
        </p:nvSpPr>
        <p:spPr>
          <a:xfrm rot="16805634">
            <a:off x="7618417" y="5296634"/>
            <a:ext cx="1179573" cy="25345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Arrow: Right 5">
            <a:extLst>
              <a:ext uri="{FF2B5EF4-FFF2-40B4-BE49-F238E27FC236}">
                <a16:creationId xmlns:a16="http://schemas.microsoft.com/office/drawing/2014/main" id="{0170F2E9-84D9-451E-98BD-6B00A50BBA1A}"/>
              </a:ext>
            </a:extLst>
          </p:cNvPr>
          <p:cNvSpPr/>
          <p:nvPr/>
        </p:nvSpPr>
        <p:spPr>
          <a:xfrm rot="15300000">
            <a:off x="10488959" y="5236251"/>
            <a:ext cx="1179573" cy="25345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76EA08C5-96BF-4372-85D6-13C50889BDD0}"/>
              </a:ext>
            </a:extLst>
          </p:cNvPr>
          <p:cNvSpPr txBox="1"/>
          <p:nvPr/>
        </p:nvSpPr>
        <p:spPr>
          <a:xfrm>
            <a:off x="8856548" y="5952727"/>
            <a:ext cx="2710150" cy="369332"/>
          </a:xfrm>
          <a:prstGeom prst="rect">
            <a:avLst/>
          </a:prstGeom>
          <a:noFill/>
        </p:spPr>
        <p:txBody>
          <a:bodyPr wrap="square" rtlCol="0">
            <a:spAutoFit/>
          </a:bodyPr>
          <a:lstStyle/>
          <a:p>
            <a:r>
              <a:rPr lang="en-US" dirty="0"/>
              <a:t>Higher number is better</a:t>
            </a:r>
          </a:p>
        </p:txBody>
      </p:sp>
      <p:sp>
        <p:nvSpPr>
          <p:cNvPr id="8" name="TextBox 7">
            <a:extLst>
              <a:ext uri="{FF2B5EF4-FFF2-40B4-BE49-F238E27FC236}">
                <a16:creationId xmlns:a16="http://schemas.microsoft.com/office/drawing/2014/main" id="{790C6A19-F37F-45E5-B785-7F936FF1D2EC}"/>
              </a:ext>
            </a:extLst>
          </p:cNvPr>
          <p:cNvSpPr txBox="1"/>
          <p:nvPr/>
        </p:nvSpPr>
        <p:spPr>
          <a:xfrm>
            <a:off x="5554788" y="5965465"/>
            <a:ext cx="2710150" cy="369332"/>
          </a:xfrm>
          <a:prstGeom prst="rect">
            <a:avLst/>
          </a:prstGeom>
          <a:noFill/>
        </p:spPr>
        <p:txBody>
          <a:bodyPr wrap="square" rtlCol="0">
            <a:spAutoFit/>
          </a:bodyPr>
          <a:lstStyle/>
          <a:p>
            <a:r>
              <a:rPr lang="en-US" dirty="0"/>
              <a:t>Lower number is better</a:t>
            </a:r>
          </a:p>
        </p:txBody>
      </p:sp>
    </p:spTree>
    <p:extLst>
      <p:ext uri="{BB962C8B-B14F-4D97-AF65-F5344CB8AC3E}">
        <p14:creationId xmlns:p14="http://schemas.microsoft.com/office/powerpoint/2010/main" val="34770285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422E-0583-456B-B241-68FD8E8B4DA3}"/>
              </a:ext>
            </a:extLst>
          </p:cNvPr>
          <p:cNvSpPr>
            <a:spLocks noGrp="1"/>
          </p:cNvSpPr>
          <p:nvPr>
            <p:ph type="title"/>
          </p:nvPr>
        </p:nvSpPr>
        <p:spPr/>
        <p:txBody>
          <a:bodyPr/>
          <a:lstStyle/>
          <a:p>
            <a:r>
              <a:rPr lang="en-US" dirty="0"/>
              <a:t>Thought Wall</a:t>
            </a:r>
          </a:p>
        </p:txBody>
      </p:sp>
      <p:pic>
        <p:nvPicPr>
          <p:cNvPr id="5" name="Content Placeholder 4">
            <a:extLst>
              <a:ext uri="{FF2B5EF4-FFF2-40B4-BE49-F238E27FC236}">
                <a16:creationId xmlns:a16="http://schemas.microsoft.com/office/drawing/2014/main" id="{0262D204-9C2F-4BC3-BA8E-4DCCC2638CFF}"/>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rot="5400000">
            <a:off x="452438" y="2103041"/>
            <a:ext cx="4352925" cy="3264693"/>
          </a:xfrm>
          <a:ln>
            <a:solidFill>
              <a:schemeClr val="tx1"/>
            </a:solidFill>
          </a:ln>
        </p:spPr>
      </p:pic>
      <p:graphicFrame>
        <p:nvGraphicFramePr>
          <p:cNvPr id="6" name="Chart 5">
            <a:extLst>
              <a:ext uri="{FF2B5EF4-FFF2-40B4-BE49-F238E27FC236}">
                <a16:creationId xmlns:a16="http://schemas.microsoft.com/office/drawing/2014/main" id="{D7F641B0-9B05-4ED7-933E-C256FA2864F3}"/>
              </a:ext>
            </a:extLst>
          </p:cNvPr>
          <p:cNvGraphicFramePr/>
          <p:nvPr>
            <p:extLst>
              <p:ext uri="{D42A27DB-BD31-4B8C-83A1-F6EECF244321}">
                <p14:modId xmlns:p14="http://schemas.microsoft.com/office/powerpoint/2010/main" val="1265644848"/>
              </p:ext>
            </p:extLst>
          </p:nvPr>
        </p:nvGraphicFramePr>
        <p:xfrm>
          <a:off x="4581525" y="1558925"/>
          <a:ext cx="6772275" cy="43529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1720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8E4FB-85D8-43B8-AFB9-09EE4E7BAF9B}"/>
              </a:ext>
            </a:extLst>
          </p:cNvPr>
          <p:cNvSpPr>
            <a:spLocks noGrp="1"/>
          </p:cNvSpPr>
          <p:nvPr>
            <p:ph type="title"/>
          </p:nvPr>
        </p:nvSpPr>
        <p:spPr/>
        <p:txBody>
          <a:bodyPr/>
          <a:lstStyle/>
          <a:p>
            <a:r>
              <a:rPr lang="en-US" dirty="0"/>
              <a:t>Mapping Exercise</a:t>
            </a:r>
          </a:p>
        </p:txBody>
      </p:sp>
      <p:pic>
        <p:nvPicPr>
          <p:cNvPr id="5" name="Content Placeholder 4">
            <a:extLst>
              <a:ext uri="{FF2B5EF4-FFF2-40B4-BE49-F238E27FC236}">
                <a16:creationId xmlns:a16="http://schemas.microsoft.com/office/drawing/2014/main" id="{AA496708-575A-4093-A2BA-72E8150FE5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34919" y="1433966"/>
            <a:ext cx="3003549" cy="4641850"/>
          </a:xfrm>
          <a:ln>
            <a:solidFill>
              <a:schemeClr val="tx1"/>
            </a:solidFill>
          </a:ln>
        </p:spPr>
      </p:pic>
      <p:pic>
        <p:nvPicPr>
          <p:cNvPr id="7" name="Picture 6">
            <a:extLst>
              <a:ext uri="{FF2B5EF4-FFF2-40B4-BE49-F238E27FC236}">
                <a16:creationId xmlns:a16="http://schemas.microsoft.com/office/drawing/2014/main" id="{43C3B929-DD6C-4290-A169-26BBE6DED31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81075" y="1445078"/>
            <a:ext cx="3531862" cy="4709149"/>
          </a:xfrm>
          <a:prstGeom prst="rect">
            <a:avLst/>
          </a:prstGeom>
        </p:spPr>
      </p:pic>
      <p:pic>
        <p:nvPicPr>
          <p:cNvPr id="9" name="Picture 8">
            <a:extLst>
              <a:ext uri="{FF2B5EF4-FFF2-40B4-BE49-F238E27FC236}">
                <a16:creationId xmlns:a16="http://schemas.microsoft.com/office/drawing/2014/main" id="{9E97F22E-6C3A-4FFA-B17E-4426489541D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7580219" y="2014197"/>
            <a:ext cx="4641850" cy="3481388"/>
          </a:xfrm>
          <a:prstGeom prst="rect">
            <a:avLst/>
          </a:prstGeom>
        </p:spPr>
      </p:pic>
    </p:spTree>
    <p:extLst>
      <p:ext uri="{BB962C8B-B14F-4D97-AF65-F5344CB8AC3E}">
        <p14:creationId xmlns:p14="http://schemas.microsoft.com/office/powerpoint/2010/main" val="17999671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BB1A-4164-41A3-B142-E1B6851B0C80}"/>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B5C2A117-A6AE-4517-9DB7-D66872AB9ED5}"/>
              </a:ext>
            </a:extLst>
          </p:cNvPr>
          <p:cNvSpPr>
            <a:spLocks noGrp="1"/>
          </p:cNvSpPr>
          <p:nvPr>
            <p:ph idx="1"/>
          </p:nvPr>
        </p:nvSpPr>
        <p:spPr>
          <a:xfrm>
            <a:off x="838200" y="1825625"/>
            <a:ext cx="10515600" cy="3800475"/>
          </a:xfrm>
        </p:spPr>
        <p:txBody>
          <a:bodyPr>
            <a:normAutofit/>
          </a:bodyPr>
          <a:lstStyle/>
          <a:p>
            <a:pPr>
              <a:spcAft>
                <a:spcPts val="1800"/>
              </a:spcAft>
            </a:pPr>
            <a:r>
              <a:rPr lang="en-US" dirty="0"/>
              <a:t>Protection of Lakes, Water Quality, and Conservation</a:t>
            </a:r>
          </a:p>
          <a:p>
            <a:pPr>
              <a:spcAft>
                <a:spcPts val="1800"/>
              </a:spcAft>
            </a:pPr>
            <a:r>
              <a:rPr lang="en-US" dirty="0"/>
              <a:t>Housing Options and Affordability</a:t>
            </a:r>
          </a:p>
          <a:p>
            <a:pPr>
              <a:spcAft>
                <a:spcPts val="1800"/>
              </a:spcAft>
            </a:pPr>
            <a:r>
              <a:rPr lang="en-US" dirty="0"/>
              <a:t>Trails &amp; Bike/Pedestrian Infrastructure</a:t>
            </a:r>
          </a:p>
          <a:p>
            <a:pPr>
              <a:spcAft>
                <a:spcPts val="1800"/>
              </a:spcAft>
            </a:pPr>
            <a:r>
              <a:rPr lang="en-US" dirty="0"/>
              <a:t>Roadway Improvements</a:t>
            </a:r>
          </a:p>
          <a:p>
            <a:pPr>
              <a:spcAft>
                <a:spcPts val="1800"/>
              </a:spcAft>
            </a:pPr>
            <a:r>
              <a:rPr lang="en-US" dirty="0"/>
              <a:t>Parks and Open Space</a:t>
            </a:r>
          </a:p>
          <a:p>
            <a:endParaRPr lang="en-US" dirty="0"/>
          </a:p>
          <a:p>
            <a:endParaRPr lang="en-US" dirty="0"/>
          </a:p>
        </p:txBody>
      </p:sp>
    </p:spTree>
    <p:extLst>
      <p:ext uri="{BB962C8B-B14F-4D97-AF65-F5344CB8AC3E}">
        <p14:creationId xmlns:p14="http://schemas.microsoft.com/office/powerpoint/2010/main" val="12560682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2A117-A6AE-4517-9DB7-D66872AB9ED5}"/>
              </a:ext>
            </a:extLst>
          </p:cNvPr>
          <p:cNvSpPr>
            <a:spLocks noGrp="1"/>
          </p:cNvSpPr>
          <p:nvPr>
            <p:ph idx="1"/>
          </p:nvPr>
        </p:nvSpPr>
        <p:spPr/>
        <p:txBody>
          <a:bodyPr/>
          <a:lstStyle/>
          <a:p>
            <a:endParaRPr lang="en-US" dirty="0"/>
          </a:p>
          <a:p>
            <a:endParaRPr lang="en-US" dirty="0"/>
          </a:p>
        </p:txBody>
      </p:sp>
      <p:sp>
        <p:nvSpPr>
          <p:cNvPr id="5" name="Title 1">
            <a:extLst>
              <a:ext uri="{FF2B5EF4-FFF2-40B4-BE49-F238E27FC236}">
                <a16:creationId xmlns:a16="http://schemas.microsoft.com/office/drawing/2014/main" id="{6121D46F-4851-478D-A055-06E30019BB24}"/>
              </a:ext>
            </a:extLst>
          </p:cNvPr>
          <p:cNvSpPr txBox="1">
            <a:spLocks/>
          </p:cNvSpPr>
          <p:nvPr/>
        </p:nvSpPr>
        <p:spPr>
          <a:xfrm>
            <a:off x="838200" y="26757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pPr algn="ctr"/>
            <a:r>
              <a:rPr lang="en-US" dirty="0"/>
              <a:t>Thoughts and Reactions </a:t>
            </a:r>
            <a:br>
              <a:rPr lang="en-US" dirty="0"/>
            </a:br>
            <a:r>
              <a:rPr lang="en-US" dirty="0"/>
              <a:t>from the Committee?</a:t>
            </a:r>
          </a:p>
        </p:txBody>
      </p:sp>
      <p:sp>
        <p:nvSpPr>
          <p:cNvPr id="6" name="Title 5">
            <a:extLst>
              <a:ext uri="{FF2B5EF4-FFF2-40B4-BE49-F238E27FC236}">
                <a16:creationId xmlns:a16="http://schemas.microsoft.com/office/drawing/2014/main" id="{121D805C-AE35-4BB2-BB2E-62DCAA1EF380}"/>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321873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032001" y="-4819213"/>
            <a:ext cx="16255999" cy="12191999"/>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chor="t">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7600" i="1" dirty="0">
                <a:solidFill>
                  <a:schemeClr val="bg1"/>
                </a:solidFill>
              </a:rPr>
              <a:t> Land Use Analysis</a:t>
            </a:r>
          </a:p>
        </p:txBody>
      </p:sp>
    </p:spTree>
    <p:extLst>
      <p:ext uri="{BB962C8B-B14F-4D97-AF65-F5344CB8AC3E}">
        <p14:creationId xmlns:p14="http://schemas.microsoft.com/office/powerpoint/2010/main" val="4190739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A6F7-039A-4B46-8935-67350A3CE7F7}"/>
              </a:ext>
            </a:extLst>
          </p:cNvPr>
          <p:cNvSpPr>
            <a:spLocks noGrp="1"/>
          </p:cNvSpPr>
          <p:nvPr>
            <p:ph type="title"/>
          </p:nvPr>
        </p:nvSpPr>
        <p:spPr>
          <a:xfrm>
            <a:off x="8477250" y="336391"/>
            <a:ext cx="3390900" cy="1325563"/>
          </a:xfrm>
        </p:spPr>
        <p:txBody>
          <a:bodyPr/>
          <a:lstStyle/>
          <a:p>
            <a:r>
              <a:rPr lang="en-US" dirty="0"/>
              <a:t>Existing Land Uses</a:t>
            </a:r>
          </a:p>
        </p:txBody>
      </p:sp>
      <p:sp>
        <p:nvSpPr>
          <p:cNvPr id="7" name="TextBox 6">
            <a:extLst>
              <a:ext uri="{FF2B5EF4-FFF2-40B4-BE49-F238E27FC236}">
                <a16:creationId xmlns:a16="http://schemas.microsoft.com/office/drawing/2014/main" id="{46B2C12F-7668-46D4-A770-3085DBF97CA9}"/>
              </a:ext>
            </a:extLst>
          </p:cNvPr>
          <p:cNvSpPr txBox="1"/>
          <p:nvPr/>
        </p:nvSpPr>
        <p:spPr>
          <a:xfrm>
            <a:off x="8343900" y="6175694"/>
            <a:ext cx="3924300" cy="523220"/>
          </a:xfrm>
          <a:prstGeom prst="rect">
            <a:avLst/>
          </a:prstGeom>
          <a:noFill/>
        </p:spPr>
        <p:txBody>
          <a:bodyPr wrap="square" rtlCol="0">
            <a:spAutoFit/>
          </a:bodyPr>
          <a:lstStyle/>
          <a:p>
            <a:r>
              <a:rPr lang="en-US" sz="1400" i="1" dirty="0"/>
              <a:t>Source: State of Florida, Department of Revenue, Florida Geographic Data Library</a:t>
            </a:r>
          </a:p>
        </p:txBody>
      </p:sp>
      <p:graphicFrame>
        <p:nvGraphicFramePr>
          <p:cNvPr id="8" name="Table 7">
            <a:extLst>
              <a:ext uri="{FF2B5EF4-FFF2-40B4-BE49-F238E27FC236}">
                <a16:creationId xmlns:a16="http://schemas.microsoft.com/office/drawing/2014/main" id="{A16DC835-C713-47C1-86AA-EEBA46AB2C53}"/>
              </a:ext>
            </a:extLst>
          </p:cNvPr>
          <p:cNvGraphicFramePr>
            <a:graphicFrameLocks noGrp="1"/>
          </p:cNvGraphicFramePr>
          <p:nvPr>
            <p:extLst>
              <p:ext uri="{D42A27DB-BD31-4B8C-83A1-F6EECF244321}">
                <p14:modId xmlns:p14="http://schemas.microsoft.com/office/powerpoint/2010/main" val="3602855019"/>
              </p:ext>
            </p:extLst>
          </p:nvPr>
        </p:nvGraphicFramePr>
        <p:xfrm>
          <a:off x="8639175" y="2133600"/>
          <a:ext cx="2762250" cy="3098802"/>
        </p:xfrm>
        <a:graphic>
          <a:graphicData uri="http://schemas.openxmlformats.org/drawingml/2006/table">
            <a:tbl>
              <a:tblPr firstRow="1" bandRow="1">
                <a:tableStyleId>{2D5ABB26-0587-4C30-8999-92F81FD0307C}</a:tableStyleId>
              </a:tblPr>
              <a:tblGrid>
                <a:gridCol w="793750">
                  <a:extLst>
                    <a:ext uri="{9D8B030D-6E8A-4147-A177-3AD203B41FA5}">
                      <a16:colId xmlns:a16="http://schemas.microsoft.com/office/drawing/2014/main" val="4155971617"/>
                    </a:ext>
                  </a:extLst>
                </a:gridCol>
                <a:gridCol w="1968500">
                  <a:extLst>
                    <a:ext uri="{9D8B030D-6E8A-4147-A177-3AD203B41FA5}">
                      <a16:colId xmlns:a16="http://schemas.microsoft.com/office/drawing/2014/main" val="2066365377"/>
                    </a:ext>
                  </a:extLst>
                </a:gridCol>
              </a:tblGrid>
              <a:tr h="437478">
                <a:tc>
                  <a:txBody>
                    <a:bodyPr/>
                    <a:lstStyle/>
                    <a:p>
                      <a:endParaRPr lang="en-US" dirty="0"/>
                    </a:p>
                  </a:txBody>
                  <a:tcPr>
                    <a:lnB w="12700" cap="flat" cmpd="sng" algn="ctr">
                      <a:solidFill>
                        <a:schemeClr val="bg1"/>
                      </a:solidFill>
                      <a:prstDash val="solid"/>
                      <a:round/>
                      <a:headEnd type="none" w="med" len="med"/>
                      <a:tailEnd type="none" w="med" len="med"/>
                    </a:lnB>
                    <a:solidFill>
                      <a:srgbClr val="C6E0B4"/>
                    </a:solidFill>
                  </a:tcPr>
                </a:tc>
                <a:tc>
                  <a:txBody>
                    <a:bodyPr/>
                    <a:lstStyle/>
                    <a:p>
                      <a:r>
                        <a:rPr lang="en-US" dirty="0"/>
                        <a:t>Agricultural</a:t>
                      </a:r>
                    </a:p>
                  </a:txBody>
                  <a:tcPr/>
                </a:tc>
                <a:extLst>
                  <a:ext uri="{0D108BD9-81ED-4DB2-BD59-A6C34878D82A}">
                    <a16:rowId xmlns:a16="http://schemas.microsoft.com/office/drawing/2014/main" val="4005765613"/>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D85B"/>
                    </a:solidFill>
                  </a:tcPr>
                </a:tc>
                <a:tc>
                  <a:txBody>
                    <a:bodyPr/>
                    <a:lstStyle/>
                    <a:p>
                      <a:r>
                        <a:rPr lang="en-US" dirty="0"/>
                        <a:t>Residential</a:t>
                      </a:r>
                    </a:p>
                  </a:txBody>
                  <a:tcPr/>
                </a:tc>
                <a:extLst>
                  <a:ext uri="{0D108BD9-81ED-4DB2-BD59-A6C34878D82A}">
                    <a16:rowId xmlns:a16="http://schemas.microsoft.com/office/drawing/2014/main" val="1679603359"/>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0000"/>
                    </a:solidFill>
                  </a:tcPr>
                </a:tc>
                <a:tc>
                  <a:txBody>
                    <a:bodyPr/>
                    <a:lstStyle/>
                    <a:p>
                      <a:r>
                        <a:rPr lang="en-US" dirty="0"/>
                        <a:t>Commercial</a:t>
                      </a:r>
                    </a:p>
                  </a:txBody>
                  <a:tcPr/>
                </a:tc>
                <a:extLst>
                  <a:ext uri="{0D108BD9-81ED-4DB2-BD59-A6C34878D82A}">
                    <a16:rowId xmlns:a16="http://schemas.microsoft.com/office/drawing/2014/main" val="2643845524"/>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1ACF7"/>
                    </a:solidFill>
                  </a:tcPr>
                </a:tc>
                <a:tc>
                  <a:txBody>
                    <a:bodyPr/>
                    <a:lstStyle/>
                    <a:p>
                      <a:r>
                        <a:rPr lang="en-US" dirty="0"/>
                        <a:t>Government</a:t>
                      </a:r>
                    </a:p>
                  </a:txBody>
                  <a:tcPr/>
                </a:tc>
                <a:extLst>
                  <a:ext uri="{0D108BD9-81ED-4DB2-BD59-A6C34878D82A}">
                    <a16:rowId xmlns:a16="http://schemas.microsoft.com/office/drawing/2014/main" val="2500150680"/>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030A0"/>
                    </a:solidFill>
                  </a:tcPr>
                </a:tc>
                <a:tc>
                  <a:txBody>
                    <a:bodyPr/>
                    <a:lstStyle/>
                    <a:p>
                      <a:r>
                        <a:rPr lang="en-US" dirty="0"/>
                        <a:t>Industrial</a:t>
                      </a:r>
                    </a:p>
                  </a:txBody>
                  <a:tcPr/>
                </a:tc>
                <a:extLst>
                  <a:ext uri="{0D108BD9-81ED-4DB2-BD59-A6C34878D82A}">
                    <a16:rowId xmlns:a16="http://schemas.microsoft.com/office/drawing/2014/main" val="3289357514"/>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CCFF"/>
                    </a:solidFill>
                  </a:tcPr>
                </a:tc>
                <a:tc>
                  <a:txBody>
                    <a:bodyPr/>
                    <a:lstStyle/>
                    <a:p>
                      <a:r>
                        <a:rPr lang="en-US" dirty="0"/>
                        <a:t>Institutional</a:t>
                      </a:r>
                    </a:p>
                  </a:txBody>
                  <a:tcPr/>
                </a:tc>
                <a:extLst>
                  <a:ext uri="{0D108BD9-81ED-4DB2-BD59-A6C34878D82A}">
                    <a16:rowId xmlns:a16="http://schemas.microsoft.com/office/drawing/2014/main" val="23733060"/>
                  </a:ext>
                </a:extLst>
              </a:tr>
              <a:tr h="443554">
                <a:tc>
                  <a:txBody>
                    <a:bodyPr/>
                    <a:lstStyle/>
                    <a:p>
                      <a:endParaRPr lang="en-US" dirty="0"/>
                    </a:p>
                  </a:txBody>
                  <a:tcPr>
                    <a:lnT w="12700" cap="flat" cmpd="sng" algn="ctr">
                      <a:solidFill>
                        <a:schemeClr val="bg1"/>
                      </a:solidFill>
                      <a:prstDash val="solid"/>
                      <a:round/>
                      <a:headEnd type="none" w="med" len="med"/>
                      <a:tailEnd type="none" w="med" len="med"/>
                    </a:lnT>
                    <a:solidFill>
                      <a:srgbClr val="FF99FF"/>
                    </a:solidFill>
                  </a:tcPr>
                </a:tc>
                <a:tc>
                  <a:txBody>
                    <a:bodyPr/>
                    <a:lstStyle/>
                    <a:p>
                      <a:r>
                        <a:rPr lang="en-US" dirty="0"/>
                        <a:t>Miscellaneous</a:t>
                      </a:r>
                    </a:p>
                  </a:txBody>
                  <a:tcPr/>
                </a:tc>
                <a:extLst>
                  <a:ext uri="{0D108BD9-81ED-4DB2-BD59-A6C34878D82A}">
                    <a16:rowId xmlns:a16="http://schemas.microsoft.com/office/drawing/2014/main" val="171249438"/>
                  </a:ext>
                </a:extLst>
              </a:tr>
            </a:tbl>
          </a:graphicData>
        </a:graphic>
      </p:graphicFrame>
      <p:pic>
        <p:nvPicPr>
          <p:cNvPr id="10" name="Picture 9">
            <a:extLst>
              <a:ext uri="{FF2B5EF4-FFF2-40B4-BE49-F238E27FC236}">
                <a16:creationId xmlns:a16="http://schemas.microsoft.com/office/drawing/2014/main" id="{A8169709-1A2E-4D3F-8003-277B2D1D1B47}"/>
              </a:ext>
            </a:extLst>
          </p:cNvPr>
          <p:cNvPicPr>
            <a:picLocks noChangeAspect="1"/>
          </p:cNvPicPr>
          <p:nvPr/>
        </p:nvPicPr>
        <p:blipFill>
          <a:blip r:embed="rId3"/>
          <a:stretch>
            <a:fillRect/>
          </a:stretch>
        </p:blipFill>
        <p:spPr>
          <a:xfrm>
            <a:off x="0" y="-1"/>
            <a:ext cx="7613825" cy="7130143"/>
          </a:xfrm>
          <a:prstGeom prst="rect">
            <a:avLst/>
          </a:prstGeom>
        </p:spPr>
      </p:pic>
    </p:spTree>
    <p:extLst>
      <p:ext uri="{BB962C8B-B14F-4D97-AF65-F5344CB8AC3E}">
        <p14:creationId xmlns:p14="http://schemas.microsoft.com/office/powerpoint/2010/main" val="13053692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63519-71F0-4C3A-A836-58A30214CEB0}"/>
              </a:ext>
            </a:extLst>
          </p:cNvPr>
          <p:cNvSpPr>
            <a:spLocks noGrp="1"/>
          </p:cNvSpPr>
          <p:nvPr>
            <p:ph type="title"/>
          </p:nvPr>
        </p:nvSpPr>
        <p:spPr/>
        <p:txBody>
          <a:bodyPr>
            <a:normAutofit/>
          </a:bodyPr>
          <a:lstStyle/>
          <a:p>
            <a:r>
              <a:rPr lang="en-US" dirty="0"/>
              <a:t>Existing Land Use</a:t>
            </a:r>
          </a:p>
        </p:txBody>
      </p:sp>
      <p:graphicFrame>
        <p:nvGraphicFramePr>
          <p:cNvPr id="6" name="Chart 5">
            <a:extLst>
              <a:ext uri="{FF2B5EF4-FFF2-40B4-BE49-F238E27FC236}">
                <a16:creationId xmlns:a16="http://schemas.microsoft.com/office/drawing/2014/main" id="{B6084FAC-658F-45B0-866D-62FF153A0BAC}"/>
              </a:ext>
            </a:extLst>
          </p:cNvPr>
          <p:cNvGraphicFramePr/>
          <p:nvPr>
            <p:extLst>
              <p:ext uri="{D42A27DB-BD31-4B8C-83A1-F6EECF244321}">
                <p14:modId xmlns:p14="http://schemas.microsoft.com/office/powerpoint/2010/main" val="3759256458"/>
              </p:ext>
            </p:extLst>
          </p:nvPr>
        </p:nvGraphicFramePr>
        <p:xfrm>
          <a:off x="684785" y="1543050"/>
          <a:ext cx="8525316" cy="458232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C49CF0F-3DB2-4641-9902-D211CFEF0805}"/>
              </a:ext>
            </a:extLst>
          </p:cNvPr>
          <p:cNvSpPr txBox="1"/>
          <p:nvPr/>
        </p:nvSpPr>
        <p:spPr>
          <a:xfrm>
            <a:off x="876300" y="6511669"/>
            <a:ext cx="10439400" cy="307777"/>
          </a:xfrm>
          <a:prstGeom prst="rect">
            <a:avLst/>
          </a:prstGeom>
          <a:noFill/>
        </p:spPr>
        <p:txBody>
          <a:bodyPr wrap="square" rtlCol="0">
            <a:spAutoFit/>
          </a:bodyPr>
          <a:lstStyle/>
          <a:p>
            <a:pPr algn="ctr"/>
            <a:r>
              <a:rPr lang="en-US" sz="1400" i="1" dirty="0">
                <a:solidFill>
                  <a:schemeClr val="bg1"/>
                </a:solidFill>
              </a:rPr>
              <a:t>Source: State of Florida, Department of Revenue, Florida Geographic Data Library</a:t>
            </a:r>
          </a:p>
        </p:txBody>
      </p:sp>
      <p:sp>
        <p:nvSpPr>
          <p:cNvPr id="4" name="Rectangle: Rounded Corners 3">
            <a:extLst>
              <a:ext uri="{FF2B5EF4-FFF2-40B4-BE49-F238E27FC236}">
                <a16:creationId xmlns:a16="http://schemas.microsoft.com/office/drawing/2014/main" id="{557374DA-4C18-4C49-9440-7274A124B782}"/>
              </a:ext>
            </a:extLst>
          </p:cNvPr>
          <p:cNvSpPr/>
          <p:nvPr/>
        </p:nvSpPr>
        <p:spPr>
          <a:xfrm>
            <a:off x="9332689" y="1543050"/>
            <a:ext cx="2525485" cy="17954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457200" bIns="457200" rtlCol="0" anchor="ctr"/>
          <a:lstStyle/>
          <a:p>
            <a:pPr marL="171450" lvl="1"/>
            <a:r>
              <a:rPr lang="en-US" b="1" dirty="0"/>
              <a:t>4,522</a:t>
            </a:r>
            <a:r>
              <a:rPr lang="en-US" dirty="0"/>
              <a:t> </a:t>
            </a:r>
            <a:br>
              <a:rPr lang="en-US" dirty="0"/>
            </a:br>
            <a:r>
              <a:rPr lang="en-US" dirty="0"/>
              <a:t>Single Family Units</a:t>
            </a:r>
          </a:p>
          <a:p>
            <a:pPr marL="171450" lvl="1"/>
            <a:endParaRPr lang="en-US" dirty="0"/>
          </a:p>
          <a:p>
            <a:pPr marL="171450" lvl="1"/>
            <a:r>
              <a:rPr lang="en-US" b="1" dirty="0"/>
              <a:t>3,227</a:t>
            </a:r>
            <a:r>
              <a:rPr lang="en-US" dirty="0"/>
              <a:t> </a:t>
            </a:r>
            <a:br>
              <a:rPr lang="en-US" dirty="0"/>
            </a:br>
            <a:r>
              <a:rPr lang="en-US" dirty="0"/>
              <a:t>Multi-family Units</a:t>
            </a:r>
          </a:p>
        </p:txBody>
      </p:sp>
      <p:sp>
        <p:nvSpPr>
          <p:cNvPr id="8" name="Rectangle: Rounded Corners 7">
            <a:extLst>
              <a:ext uri="{FF2B5EF4-FFF2-40B4-BE49-F238E27FC236}">
                <a16:creationId xmlns:a16="http://schemas.microsoft.com/office/drawing/2014/main" id="{A1834D2F-9AB2-4A2D-97C7-BD29BA295710}"/>
              </a:ext>
            </a:extLst>
          </p:cNvPr>
          <p:cNvSpPr/>
          <p:nvPr/>
        </p:nvSpPr>
        <p:spPr>
          <a:xfrm>
            <a:off x="9332688" y="3965779"/>
            <a:ext cx="2525485" cy="17954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457200" bIns="457200" rtlCol="0" anchor="ctr"/>
          <a:lstStyle/>
          <a:p>
            <a:pPr marL="171450" lvl="1" algn="ctr"/>
            <a:r>
              <a:rPr lang="en-US" b="1" dirty="0"/>
              <a:t>3,825,340</a:t>
            </a:r>
          </a:p>
          <a:p>
            <a:pPr marL="171450" lvl="1" algn="ctr"/>
            <a:r>
              <a:rPr lang="en-US" dirty="0"/>
              <a:t>Non-residential</a:t>
            </a:r>
          </a:p>
          <a:p>
            <a:pPr marL="171450" lvl="1" algn="ctr"/>
            <a:r>
              <a:rPr lang="en-US" dirty="0"/>
              <a:t>Square Footage</a:t>
            </a:r>
          </a:p>
        </p:txBody>
      </p:sp>
    </p:spTree>
    <p:extLst>
      <p:ext uri="{BB962C8B-B14F-4D97-AF65-F5344CB8AC3E}">
        <p14:creationId xmlns:p14="http://schemas.microsoft.com/office/powerpoint/2010/main" val="3524199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6A6C0-6D86-413C-A7B3-B34BEF5B52F7}"/>
              </a:ext>
            </a:extLst>
          </p:cNvPr>
          <p:cNvSpPr>
            <a:spLocks noGrp="1"/>
          </p:cNvSpPr>
          <p:nvPr>
            <p:ph type="title"/>
          </p:nvPr>
        </p:nvSpPr>
        <p:spPr/>
        <p:txBody>
          <a:bodyPr/>
          <a:lstStyle/>
          <a:p>
            <a:r>
              <a:rPr lang="en-US" dirty="0"/>
              <a:t>City Future Land Use</a:t>
            </a:r>
          </a:p>
        </p:txBody>
      </p:sp>
      <p:graphicFrame>
        <p:nvGraphicFramePr>
          <p:cNvPr id="7" name="Table 6">
            <a:extLst>
              <a:ext uri="{FF2B5EF4-FFF2-40B4-BE49-F238E27FC236}">
                <a16:creationId xmlns:a16="http://schemas.microsoft.com/office/drawing/2014/main" id="{52ABB615-CA34-4FA3-8FC3-8DEF53212A4F}"/>
              </a:ext>
            </a:extLst>
          </p:cNvPr>
          <p:cNvGraphicFramePr>
            <a:graphicFrameLocks noGrp="1"/>
          </p:cNvGraphicFramePr>
          <p:nvPr>
            <p:extLst>
              <p:ext uri="{D42A27DB-BD31-4B8C-83A1-F6EECF244321}">
                <p14:modId xmlns:p14="http://schemas.microsoft.com/office/powerpoint/2010/main" val="1066969842"/>
              </p:ext>
            </p:extLst>
          </p:nvPr>
        </p:nvGraphicFramePr>
        <p:xfrm>
          <a:off x="950686" y="1494907"/>
          <a:ext cx="10187213" cy="4587748"/>
        </p:xfrm>
        <a:graphic>
          <a:graphicData uri="http://schemas.openxmlformats.org/drawingml/2006/table">
            <a:tbl>
              <a:tblPr firstRow="1"/>
              <a:tblGrid>
                <a:gridCol w="911193">
                  <a:extLst>
                    <a:ext uri="{9D8B030D-6E8A-4147-A177-3AD203B41FA5}">
                      <a16:colId xmlns:a16="http://schemas.microsoft.com/office/drawing/2014/main" val="1795468773"/>
                    </a:ext>
                  </a:extLst>
                </a:gridCol>
                <a:gridCol w="1958543">
                  <a:extLst>
                    <a:ext uri="{9D8B030D-6E8A-4147-A177-3AD203B41FA5}">
                      <a16:colId xmlns:a16="http://schemas.microsoft.com/office/drawing/2014/main" val="3304881463"/>
                    </a:ext>
                  </a:extLst>
                </a:gridCol>
                <a:gridCol w="1605934">
                  <a:extLst>
                    <a:ext uri="{9D8B030D-6E8A-4147-A177-3AD203B41FA5}">
                      <a16:colId xmlns:a16="http://schemas.microsoft.com/office/drawing/2014/main" val="3824078253"/>
                    </a:ext>
                  </a:extLst>
                </a:gridCol>
                <a:gridCol w="1605934">
                  <a:extLst>
                    <a:ext uri="{9D8B030D-6E8A-4147-A177-3AD203B41FA5}">
                      <a16:colId xmlns:a16="http://schemas.microsoft.com/office/drawing/2014/main" val="3693278722"/>
                    </a:ext>
                  </a:extLst>
                </a:gridCol>
                <a:gridCol w="1564041">
                  <a:extLst>
                    <a:ext uri="{9D8B030D-6E8A-4147-A177-3AD203B41FA5}">
                      <a16:colId xmlns:a16="http://schemas.microsoft.com/office/drawing/2014/main" val="3999808358"/>
                    </a:ext>
                  </a:extLst>
                </a:gridCol>
                <a:gridCol w="1270784">
                  <a:extLst>
                    <a:ext uri="{9D8B030D-6E8A-4147-A177-3AD203B41FA5}">
                      <a16:colId xmlns:a16="http://schemas.microsoft.com/office/drawing/2014/main" val="4232289809"/>
                    </a:ext>
                  </a:extLst>
                </a:gridCol>
                <a:gridCol w="1270784">
                  <a:extLst>
                    <a:ext uri="{9D8B030D-6E8A-4147-A177-3AD203B41FA5}">
                      <a16:colId xmlns:a16="http://schemas.microsoft.com/office/drawing/2014/main" val="4027807873"/>
                    </a:ext>
                  </a:extLst>
                </a:gridCol>
              </a:tblGrid>
              <a:tr h="416301">
                <a:tc gridSpan="2">
                  <a:txBody>
                    <a:bodyPr/>
                    <a:lstStyle/>
                    <a:p>
                      <a:pPr algn="ctr" fontAlgn="ctr"/>
                      <a:r>
                        <a:rPr lang="en-US" sz="700" b="1" i="0" u="none" strike="noStrike" dirty="0">
                          <a:solidFill>
                            <a:srgbClr val="000000"/>
                          </a:solidFill>
                          <a:effectLst/>
                          <a:latin typeface="Calibri" panose="020F0502020204030204" pitchFamily="34" charset="0"/>
                        </a:rPr>
                        <a:t>Future Land Use Category</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700" b="1" i="0" u="none" strike="noStrike" dirty="0">
                          <a:solidFill>
                            <a:srgbClr val="000000"/>
                          </a:solidFill>
                          <a:effectLst/>
                          <a:latin typeface="Calibri" panose="020F0502020204030204" pitchFamily="34" charset="0"/>
                        </a:rPr>
                        <a:t>Total Acres</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Developable Acres</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Density (du/acre)</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1" i="0" u="none" strike="noStrike" dirty="0">
                          <a:solidFill>
                            <a:srgbClr val="000000"/>
                          </a:solidFill>
                          <a:effectLst/>
                          <a:latin typeface="Calibri" panose="020F0502020204030204" pitchFamily="34" charset="0"/>
                        </a:rPr>
                        <a:t>Intensity (FAR)</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640786213"/>
                  </a:ext>
                </a:extLst>
              </a:tr>
              <a:tr h="196628">
                <a:tc>
                  <a:txBody>
                    <a:bodyPr/>
                    <a:lstStyle/>
                    <a:p>
                      <a:pPr algn="ctr" fontAlgn="ctr"/>
                      <a:r>
                        <a:rPr lang="en-US" sz="700" b="0" i="0" u="none" strike="noStrike" dirty="0">
                          <a:solidFill>
                            <a:srgbClr val="000000"/>
                          </a:solidFill>
                          <a:effectLst/>
                          <a:latin typeface="Calibri" panose="020F0502020204030204" pitchFamily="34" charset="0"/>
                        </a:rPr>
                        <a:t>SUB</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700" b="0" i="0" u="none" strike="noStrike" dirty="0">
                          <a:solidFill>
                            <a:srgbClr val="000000"/>
                          </a:solidFill>
                          <a:effectLst/>
                          <a:latin typeface="Calibri" panose="020F0502020204030204" pitchFamily="34" charset="0"/>
                        </a:rPr>
                        <a:t>Suburban</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700" b="0" i="0" u="none" strike="noStrike" dirty="0">
                          <a:solidFill>
                            <a:srgbClr val="000000"/>
                          </a:solidFill>
                          <a:effectLst/>
                          <a:latin typeface="Calibri" panose="020F0502020204030204" pitchFamily="34" charset="0"/>
                        </a:rPr>
                        <a:t>868.90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732.21</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3.0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591786532"/>
                  </a:ext>
                </a:extLst>
              </a:tr>
              <a:tr h="196628">
                <a:tc>
                  <a:txBody>
                    <a:bodyPr/>
                    <a:lstStyle/>
                    <a:p>
                      <a:pPr algn="ctr" fontAlgn="ctr"/>
                      <a:r>
                        <a:rPr lang="en-US" sz="700" b="0" i="0" u="none" strike="noStrike" dirty="0">
                          <a:solidFill>
                            <a:srgbClr val="000000"/>
                          </a:solidFill>
                          <a:effectLst/>
                          <a:latin typeface="Calibri" panose="020F0502020204030204" pitchFamily="34" charset="0"/>
                        </a:rPr>
                        <a:t>SUB EX</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ctr"/>
                      <a:r>
                        <a:rPr lang="en-US" sz="700" b="0" i="0" u="none" strike="noStrike" dirty="0">
                          <a:solidFill>
                            <a:srgbClr val="000000"/>
                          </a:solidFill>
                          <a:effectLst/>
                          <a:latin typeface="Calibri" panose="020F0502020204030204" pitchFamily="34" charset="0"/>
                        </a:rPr>
                        <a:t>Suburban Expansion</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700" b="0" i="0" u="none" strike="noStrike" dirty="0">
                          <a:solidFill>
                            <a:srgbClr val="000000"/>
                          </a:solidFill>
                          <a:effectLst/>
                          <a:latin typeface="Calibri" panose="020F0502020204030204" pitchFamily="34" charset="0"/>
                        </a:rPr>
                        <a:t>6.61</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0.00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4.0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832017701"/>
                  </a:ext>
                </a:extLst>
              </a:tr>
              <a:tr h="196628">
                <a:tc>
                  <a:txBody>
                    <a:bodyPr/>
                    <a:lstStyle/>
                    <a:p>
                      <a:pPr algn="ctr" fontAlgn="ctr"/>
                      <a:r>
                        <a:rPr lang="en-US" sz="700" b="0" i="0" u="none" strike="noStrike" dirty="0">
                          <a:solidFill>
                            <a:srgbClr val="000000"/>
                          </a:solidFill>
                          <a:effectLst/>
                          <a:latin typeface="Calibri" panose="020F0502020204030204" pitchFamily="34" charset="0"/>
                        </a:rPr>
                        <a:t>LOW</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en-US" sz="700" b="0" i="0" u="none" strike="noStrike" dirty="0">
                          <a:solidFill>
                            <a:srgbClr val="000000"/>
                          </a:solidFill>
                          <a:effectLst/>
                          <a:latin typeface="Calibri" panose="020F0502020204030204" pitchFamily="34" charset="0"/>
                        </a:rPr>
                        <a:t>Low Density</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700" b="0" i="0" u="none" strike="noStrike" dirty="0">
                          <a:solidFill>
                            <a:srgbClr val="000000"/>
                          </a:solidFill>
                          <a:effectLst/>
                          <a:latin typeface="Calibri" panose="020F0502020204030204" pitchFamily="34" charset="0"/>
                        </a:rPr>
                        <a:t>1980.78</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585.53</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5.6</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998991800"/>
                  </a:ext>
                </a:extLst>
              </a:tr>
              <a:tr h="196628">
                <a:tc>
                  <a:txBody>
                    <a:bodyPr/>
                    <a:lstStyle/>
                    <a:p>
                      <a:pPr algn="ctr" fontAlgn="ctr"/>
                      <a:r>
                        <a:rPr lang="en-US" sz="700" b="0" i="0" u="none" strike="noStrike" dirty="0">
                          <a:solidFill>
                            <a:srgbClr val="000000"/>
                          </a:solidFill>
                          <a:effectLst/>
                          <a:latin typeface="Calibri" panose="020F0502020204030204" pitchFamily="34" charset="0"/>
                        </a:rPr>
                        <a:t>MOD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tc>
                  <a:txBody>
                    <a:bodyPr/>
                    <a:lstStyle/>
                    <a:p>
                      <a:pPr algn="l" fontAlgn="ctr"/>
                      <a:r>
                        <a:rPr lang="en-US" sz="700" b="0" i="0" u="none" strike="noStrike" dirty="0">
                          <a:solidFill>
                            <a:srgbClr val="000000"/>
                          </a:solidFill>
                          <a:effectLst/>
                          <a:latin typeface="Calibri" panose="020F0502020204030204" pitchFamily="34" charset="0"/>
                        </a:rPr>
                        <a:t>Moderate Density</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tc>
                  <a:txBody>
                    <a:bodyPr/>
                    <a:lstStyle/>
                    <a:p>
                      <a:pPr algn="ctr" fontAlgn="ctr"/>
                      <a:r>
                        <a:rPr lang="en-US" sz="700" b="0" i="0" u="none" strike="noStrike" dirty="0">
                          <a:solidFill>
                            <a:srgbClr val="000000"/>
                          </a:solidFill>
                          <a:effectLst/>
                          <a:latin typeface="Calibri" panose="020F0502020204030204" pitchFamily="34" charset="0"/>
                        </a:rPr>
                        <a:t>123.32</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109.24</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10.0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865980482"/>
                  </a:ext>
                </a:extLst>
              </a:tr>
              <a:tr h="196628">
                <a:tc>
                  <a:txBody>
                    <a:bodyPr/>
                    <a:lstStyle/>
                    <a:p>
                      <a:pPr algn="ctr" fontAlgn="ctr"/>
                      <a:r>
                        <a:rPr lang="en-US" sz="700" b="0" i="0" u="none" strike="noStrike" dirty="0">
                          <a:solidFill>
                            <a:srgbClr val="000000"/>
                          </a:solidFill>
                          <a:effectLst/>
                          <a:latin typeface="Calibri" panose="020F0502020204030204" pitchFamily="34" charset="0"/>
                        </a:rPr>
                        <a:t>MED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l" fontAlgn="ctr"/>
                      <a:r>
                        <a:rPr lang="en-US" sz="700" b="0" i="0" u="none" strike="noStrike" dirty="0">
                          <a:solidFill>
                            <a:srgbClr val="000000"/>
                          </a:solidFill>
                          <a:effectLst/>
                          <a:latin typeface="Calibri" panose="020F0502020204030204" pitchFamily="34" charset="0"/>
                        </a:rPr>
                        <a:t>Medium Density</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ctr" fontAlgn="ctr"/>
                      <a:r>
                        <a:rPr lang="en-US" sz="700" b="0" i="0" u="none" strike="noStrike" dirty="0">
                          <a:solidFill>
                            <a:srgbClr val="000000"/>
                          </a:solidFill>
                          <a:effectLst/>
                          <a:latin typeface="Calibri" panose="020F0502020204030204" pitchFamily="34" charset="0"/>
                        </a:rPr>
                        <a:t>483.61</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194.88</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12.0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3094599686"/>
                  </a:ext>
                </a:extLst>
              </a:tr>
              <a:tr h="196628">
                <a:tc>
                  <a:txBody>
                    <a:bodyPr/>
                    <a:lstStyle/>
                    <a:p>
                      <a:pPr algn="ctr" fontAlgn="ctr"/>
                      <a:r>
                        <a:rPr lang="en-US" sz="700" b="0" i="0" u="none" strike="noStrike" dirty="0">
                          <a:solidFill>
                            <a:srgbClr val="000000"/>
                          </a:solidFill>
                          <a:effectLst/>
                          <a:latin typeface="Calibri" panose="020F0502020204030204" pitchFamily="34" charset="0"/>
                        </a:rPr>
                        <a:t>HD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l" fontAlgn="ctr"/>
                      <a:r>
                        <a:rPr lang="en-US" sz="700" b="0" i="0" u="none" strike="noStrike" dirty="0">
                          <a:solidFill>
                            <a:srgbClr val="000000"/>
                          </a:solidFill>
                          <a:effectLst/>
                          <a:latin typeface="Calibri" panose="020F0502020204030204" pitchFamily="34" charset="0"/>
                        </a:rPr>
                        <a:t>High Density</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ctr" fontAlgn="ctr"/>
                      <a:r>
                        <a:rPr lang="en-US" sz="700" b="0" i="0" u="none" strike="noStrike" dirty="0">
                          <a:solidFill>
                            <a:srgbClr val="000000"/>
                          </a:solidFill>
                          <a:effectLst/>
                          <a:latin typeface="Calibri" panose="020F0502020204030204" pitchFamily="34" charset="0"/>
                        </a:rPr>
                        <a:t>120.45</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20.84</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12.0 - 25.0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450547589"/>
                  </a:ext>
                </a:extLst>
              </a:tr>
              <a:tr h="196628">
                <a:tc>
                  <a:txBody>
                    <a:bodyPr/>
                    <a:lstStyle/>
                    <a:p>
                      <a:pPr algn="ctr" fontAlgn="ctr"/>
                      <a:r>
                        <a:rPr lang="en-US" sz="700" b="0" i="0" u="none" strike="noStrike" dirty="0">
                          <a:solidFill>
                            <a:srgbClr val="000000"/>
                          </a:solidFill>
                          <a:effectLst/>
                          <a:latin typeface="Calibri" panose="020F0502020204030204" pitchFamily="34" charset="0"/>
                        </a:rPr>
                        <a:t>MH</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700" b="0" i="0" u="none" strike="noStrike" dirty="0">
                          <a:solidFill>
                            <a:srgbClr val="000000"/>
                          </a:solidFill>
                          <a:effectLst/>
                          <a:latin typeface="Calibri" panose="020F0502020204030204" pitchFamily="34" charset="0"/>
                        </a:rPr>
                        <a:t>Mobile Home</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700" b="0" i="0" u="none" strike="noStrike" dirty="0">
                          <a:solidFill>
                            <a:srgbClr val="000000"/>
                          </a:solidFill>
                          <a:effectLst/>
                          <a:latin typeface="Calibri" panose="020F0502020204030204" pitchFamily="34" charset="0"/>
                        </a:rPr>
                        <a:t>515.76</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12.01</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8.7</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67234994"/>
                  </a:ext>
                </a:extLst>
              </a:tr>
              <a:tr h="247531">
                <a:tc rowSpan="2">
                  <a:txBody>
                    <a:bodyPr/>
                    <a:lstStyle/>
                    <a:p>
                      <a:pPr algn="ctr" fontAlgn="ctr"/>
                      <a:r>
                        <a:rPr lang="en-US" sz="700" b="0" i="0" u="none" strike="noStrike" dirty="0">
                          <a:solidFill>
                            <a:srgbClr val="000000"/>
                          </a:solidFill>
                          <a:effectLst/>
                          <a:latin typeface="Calibri" panose="020F0502020204030204" pitchFamily="34" charset="0"/>
                        </a:rPr>
                        <a:t>MUN</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l" fontAlgn="ctr"/>
                      <a:r>
                        <a:rPr lang="en-US" sz="700" b="0" i="0" u="none" strike="noStrike" dirty="0">
                          <a:solidFill>
                            <a:srgbClr val="000000"/>
                          </a:solidFill>
                          <a:effectLst/>
                          <a:latin typeface="Calibri" panose="020F0502020204030204" pitchFamily="34" charset="0"/>
                        </a:rPr>
                        <a:t>Mixed Use Neighborhood (min. 50% residential)</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fontAlgn="ctr"/>
                      <a:r>
                        <a:rPr lang="en-US" sz="700" b="0" i="0" u="none" strike="noStrike" dirty="0">
                          <a:solidFill>
                            <a:srgbClr val="000000"/>
                          </a:solidFill>
                          <a:effectLst/>
                          <a:latin typeface="Calibri" panose="020F0502020204030204" pitchFamily="34" charset="0"/>
                        </a:rPr>
                        <a:t>138.78</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rowSpan="2">
                  <a:txBody>
                    <a:bodyPr/>
                    <a:lstStyle/>
                    <a:p>
                      <a:pPr algn="ctr" fontAlgn="ctr"/>
                      <a:r>
                        <a:rPr lang="en-US" sz="700" b="0" i="0" u="none" strike="noStrike" dirty="0">
                          <a:solidFill>
                            <a:srgbClr val="000000"/>
                          </a:solidFill>
                          <a:effectLst/>
                          <a:latin typeface="Calibri" panose="020F0502020204030204" pitchFamily="34" charset="0"/>
                        </a:rPr>
                        <a:t>66.50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700" b="0" i="0" u="none" strike="noStrike" dirty="0">
                          <a:solidFill>
                            <a:srgbClr val="000000"/>
                          </a:solidFill>
                          <a:effectLst/>
                          <a:latin typeface="Calibri" panose="020F0502020204030204" pitchFamily="34" charset="0"/>
                        </a:rPr>
                        <a:t>12.0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Commercial</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Professional Office</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9981142"/>
                  </a:ext>
                </a:extLst>
              </a:tr>
              <a:tr h="119903">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700" b="0" i="0" u="none" strike="noStrike" dirty="0">
                          <a:solidFill>
                            <a:srgbClr val="000000"/>
                          </a:solidFill>
                          <a:effectLst/>
                          <a:latin typeface="Calibri" panose="020F0502020204030204" pitchFamily="34" charset="0"/>
                        </a:rPr>
                        <a:t>0.10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0.20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0220246"/>
                  </a:ext>
                </a:extLst>
              </a:tr>
              <a:tr h="275659">
                <a:tc rowSpan="2">
                  <a:txBody>
                    <a:bodyPr/>
                    <a:lstStyle/>
                    <a:p>
                      <a:pPr algn="ctr" fontAlgn="ctr"/>
                      <a:r>
                        <a:rPr lang="en-US" sz="700" b="0" i="0" u="none" strike="noStrike" dirty="0">
                          <a:solidFill>
                            <a:srgbClr val="000000"/>
                          </a:solidFill>
                          <a:effectLst/>
                          <a:latin typeface="Calibri" panose="020F0502020204030204" pitchFamily="34" charset="0"/>
                        </a:rPr>
                        <a:t>MUC</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CC"/>
                    </a:solidFill>
                  </a:tcPr>
                </a:tc>
                <a:tc rowSpan="2">
                  <a:txBody>
                    <a:bodyPr/>
                    <a:lstStyle/>
                    <a:p>
                      <a:pPr algn="l" fontAlgn="ctr"/>
                      <a:r>
                        <a:rPr lang="en-US" sz="700" b="0" i="0" u="none" strike="noStrike" dirty="0">
                          <a:solidFill>
                            <a:srgbClr val="000000"/>
                          </a:solidFill>
                          <a:effectLst/>
                          <a:latin typeface="Calibri" panose="020F0502020204030204" pitchFamily="34" charset="0"/>
                        </a:rPr>
                        <a:t>Mixed Use Commercial (min. 40% residential)</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CC"/>
                    </a:solidFill>
                  </a:tcPr>
                </a:tc>
                <a:tc rowSpan="2">
                  <a:txBody>
                    <a:bodyPr/>
                    <a:lstStyle/>
                    <a:p>
                      <a:pPr algn="ctr" fontAlgn="ctr"/>
                      <a:r>
                        <a:rPr lang="en-US" sz="700" b="0" i="0" u="none" strike="noStrike" dirty="0">
                          <a:solidFill>
                            <a:srgbClr val="000000"/>
                          </a:solidFill>
                          <a:effectLst/>
                          <a:latin typeface="Calibri" panose="020F0502020204030204" pitchFamily="34" charset="0"/>
                        </a:rPr>
                        <a:t>230.07</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tcPr>
                </a:tc>
                <a:tc rowSpan="2">
                  <a:txBody>
                    <a:bodyPr/>
                    <a:lstStyle/>
                    <a:p>
                      <a:pPr algn="ctr" fontAlgn="ctr"/>
                      <a:r>
                        <a:rPr lang="en-US" sz="700" b="0" i="0" u="none" strike="noStrike" dirty="0">
                          <a:solidFill>
                            <a:srgbClr val="000000"/>
                          </a:solidFill>
                          <a:effectLst/>
                          <a:latin typeface="Calibri" panose="020F0502020204030204" pitchFamily="34" charset="0"/>
                        </a:rPr>
                        <a:t>57.22</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700" b="0" i="0" u="none" strike="noStrike" dirty="0">
                          <a:solidFill>
                            <a:srgbClr val="000000"/>
                          </a:solidFill>
                          <a:effectLst/>
                          <a:latin typeface="Calibri" panose="020F0502020204030204" pitchFamily="34" charset="0"/>
                        </a:rPr>
                        <a:t>25.0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Commercial</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Professional Office</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5708193"/>
                  </a:ext>
                </a:extLst>
              </a:tr>
              <a:tr h="0">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700" b="0" i="0" u="none" strike="noStrike" dirty="0">
                          <a:solidFill>
                            <a:srgbClr val="000000"/>
                          </a:solidFill>
                          <a:effectLst/>
                          <a:latin typeface="Calibri" panose="020F0502020204030204" pitchFamily="34" charset="0"/>
                        </a:rPr>
                        <a:t>0.35</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0.25</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069518"/>
                  </a:ext>
                </a:extLst>
              </a:tr>
              <a:tr h="259080">
                <a:tc>
                  <a:txBody>
                    <a:bodyPr/>
                    <a:lstStyle/>
                    <a:p>
                      <a:pPr algn="ctr" fontAlgn="ctr"/>
                      <a:r>
                        <a:rPr lang="en-US" sz="700" b="0" i="0" u="none" strike="noStrike" dirty="0">
                          <a:solidFill>
                            <a:srgbClr val="000000"/>
                          </a:solidFill>
                          <a:effectLst/>
                          <a:latin typeface="Calibri" panose="020F0502020204030204" pitchFamily="34" charset="0"/>
                        </a:rPr>
                        <a:t>LMU</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CC"/>
                    </a:solidFill>
                  </a:tcPr>
                </a:tc>
                <a:tc>
                  <a:txBody>
                    <a:bodyPr/>
                    <a:lstStyle/>
                    <a:p>
                      <a:pPr algn="l" fontAlgn="ctr"/>
                      <a:r>
                        <a:rPr lang="en-US" sz="700" b="0" i="0" u="none" strike="noStrike" dirty="0">
                          <a:solidFill>
                            <a:srgbClr val="000000"/>
                          </a:solidFill>
                          <a:effectLst/>
                          <a:latin typeface="Calibri" panose="020F0502020204030204" pitchFamily="34" charset="0"/>
                        </a:rPr>
                        <a:t>Lakeside Mixed Use</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CC"/>
                    </a:solidFill>
                  </a:tcPr>
                </a:tc>
                <a:tc>
                  <a:txBody>
                    <a:bodyPr/>
                    <a:lstStyle/>
                    <a:p>
                      <a:pPr algn="ctr" fontAlgn="ctr"/>
                      <a:r>
                        <a:rPr lang="en-US" sz="700" b="0" i="0" u="none" strike="noStrike" dirty="0">
                          <a:solidFill>
                            <a:srgbClr val="000000"/>
                          </a:solidFill>
                          <a:effectLst/>
                          <a:latin typeface="Calibri" panose="020F0502020204030204" pitchFamily="34" charset="0"/>
                        </a:rPr>
                        <a:t>1386.29</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1374.07</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700" b="0" i="0" u="none" strike="noStrike" dirty="0">
                          <a:solidFill>
                            <a:srgbClr val="000000"/>
                          </a:solidFill>
                          <a:effectLst/>
                          <a:latin typeface="Calibri" panose="020F0502020204030204" pitchFamily="34" charset="0"/>
                        </a:rPr>
                        <a:t>see separate table</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14312162"/>
                  </a:ext>
                </a:extLst>
              </a:tr>
              <a:tr h="258782">
                <a:tc rowSpan="2">
                  <a:txBody>
                    <a:bodyPr/>
                    <a:lstStyle/>
                    <a:p>
                      <a:pPr algn="ctr" fontAlgn="ctr"/>
                      <a:r>
                        <a:rPr lang="en-US" sz="700" b="0" i="0" u="none" strike="noStrike" dirty="0">
                          <a:solidFill>
                            <a:srgbClr val="000000"/>
                          </a:solidFill>
                          <a:effectLst/>
                          <a:latin typeface="Calibri" panose="020F0502020204030204" pitchFamily="34" charset="0"/>
                        </a:rPr>
                        <a:t>COM</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2">
                  <a:txBody>
                    <a:bodyPr/>
                    <a:lstStyle/>
                    <a:p>
                      <a:pPr algn="l" fontAlgn="ctr"/>
                      <a:r>
                        <a:rPr lang="en-US" sz="700" b="0" i="0" u="none" strike="noStrike" dirty="0">
                          <a:solidFill>
                            <a:srgbClr val="000000"/>
                          </a:solidFill>
                          <a:effectLst/>
                          <a:latin typeface="Calibri" panose="020F0502020204030204" pitchFamily="34" charset="0"/>
                        </a:rPr>
                        <a:t>Commercial</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2">
                  <a:txBody>
                    <a:bodyPr/>
                    <a:lstStyle/>
                    <a:p>
                      <a:pPr algn="ctr" fontAlgn="ctr"/>
                      <a:r>
                        <a:rPr lang="en-US" sz="700" b="0" i="0" u="none" strike="noStrike" dirty="0">
                          <a:solidFill>
                            <a:srgbClr val="000000"/>
                          </a:solidFill>
                          <a:effectLst/>
                          <a:latin typeface="Calibri" panose="020F0502020204030204" pitchFamily="34" charset="0"/>
                        </a:rPr>
                        <a:t>622.18</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rowSpan="2">
                  <a:txBody>
                    <a:bodyPr/>
                    <a:lstStyle/>
                    <a:p>
                      <a:pPr algn="ctr" fontAlgn="ctr"/>
                      <a:r>
                        <a:rPr lang="en-US" sz="700" b="0" i="0" u="none" strike="noStrike" dirty="0">
                          <a:solidFill>
                            <a:srgbClr val="000000"/>
                          </a:solidFill>
                          <a:effectLst/>
                          <a:latin typeface="Calibri" panose="020F0502020204030204" pitchFamily="34" charset="0"/>
                        </a:rPr>
                        <a:t>217.43</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Commercial</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Professional Office</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730894"/>
                  </a:ext>
                </a:extLst>
              </a:tr>
              <a:tr h="213776">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700" b="0" i="0" u="none" strike="noStrike" dirty="0">
                          <a:solidFill>
                            <a:srgbClr val="000000"/>
                          </a:solidFill>
                          <a:effectLst/>
                          <a:latin typeface="Calibri" panose="020F0502020204030204" pitchFamily="34" charset="0"/>
                        </a:rPr>
                        <a:t>0.35</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0.30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5169170"/>
                  </a:ext>
                </a:extLst>
              </a:tr>
              <a:tr h="258782">
                <a:tc rowSpan="2">
                  <a:txBody>
                    <a:bodyPr/>
                    <a:lstStyle/>
                    <a:p>
                      <a:pPr algn="ctr" fontAlgn="ctr"/>
                      <a:r>
                        <a:rPr lang="en-US" sz="700" b="0" i="0" u="none" strike="noStrike" dirty="0">
                          <a:solidFill>
                            <a:srgbClr val="000000"/>
                          </a:solidFill>
                          <a:effectLst/>
                          <a:latin typeface="Calibri" panose="020F0502020204030204" pitchFamily="34" charset="0"/>
                        </a:rPr>
                        <a:t>CD</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rowSpan="2">
                  <a:txBody>
                    <a:bodyPr/>
                    <a:lstStyle/>
                    <a:p>
                      <a:pPr algn="l" fontAlgn="ctr"/>
                      <a:r>
                        <a:rPr lang="en-US" sz="700" b="0" i="0" u="none" strike="noStrike" dirty="0">
                          <a:solidFill>
                            <a:srgbClr val="000000"/>
                          </a:solidFill>
                          <a:effectLst/>
                          <a:latin typeface="Calibri" panose="020F0502020204030204" pitchFamily="34" charset="0"/>
                        </a:rPr>
                        <a:t>Commercial Downtown</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rowSpan="2">
                  <a:txBody>
                    <a:bodyPr/>
                    <a:lstStyle/>
                    <a:p>
                      <a:pPr algn="ctr" fontAlgn="ctr"/>
                      <a:r>
                        <a:rPr lang="en-US" sz="700" b="0" i="0" u="none" strike="noStrike" dirty="0">
                          <a:solidFill>
                            <a:srgbClr val="000000"/>
                          </a:solidFill>
                          <a:effectLst/>
                          <a:latin typeface="Calibri" panose="020F0502020204030204" pitchFamily="34" charset="0"/>
                        </a:rPr>
                        <a:t>54.60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tcPr>
                </a:tc>
                <a:tc rowSpan="2">
                  <a:txBody>
                    <a:bodyPr/>
                    <a:lstStyle/>
                    <a:p>
                      <a:pPr algn="ctr" fontAlgn="ctr"/>
                      <a:r>
                        <a:rPr lang="en-US" sz="700" b="0" i="0" u="none" strike="noStrike" dirty="0">
                          <a:solidFill>
                            <a:srgbClr val="000000"/>
                          </a:solidFill>
                          <a:effectLst/>
                          <a:latin typeface="Calibri" panose="020F0502020204030204" pitchFamily="34" charset="0"/>
                        </a:rPr>
                        <a:t>8.61</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700" b="0" i="0" u="none" strike="noStrike" dirty="0">
                          <a:solidFill>
                            <a:srgbClr val="000000"/>
                          </a:solidFill>
                          <a:effectLst/>
                          <a:latin typeface="Calibri" panose="020F0502020204030204" pitchFamily="34" charset="0"/>
                        </a:rPr>
                        <a:t>25.0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Commercial</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1" i="0" u="none" strike="noStrike" dirty="0">
                          <a:solidFill>
                            <a:srgbClr val="000000"/>
                          </a:solidFill>
                          <a:effectLst/>
                          <a:latin typeface="Calibri" panose="020F0502020204030204" pitchFamily="34" charset="0"/>
                        </a:rPr>
                        <a:t>Professional Office</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6084819"/>
                  </a:ext>
                </a:extLst>
              </a:tr>
              <a:tr h="208151">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700" b="0" i="0" u="none" strike="noStrike" dirty="0">
                          <a:solidFill>
                            <a:srgbClr val="000000"/>
                          </a:solidFill>
                          <a:effectLst/>
                          <a:latin typeface="Calibri" panose="020F0502020204030204" pitchFamily="34" charset="0"/>
                        </a:rPr>
                        <a:t>0.50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1.00</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8818285"/>
                  </a:ext>
                </a:extLst>
              </a:tr>
              <a:tr h="167155">
                <a:tc>
                  <a:txBody>
                    <a:bodyPr/>
                    <a:lstStyle/>
                    <a:p>
                      <a:pPr algn="ctr" fontAlgn="ctr"/>
                      <a:r>
                        <a:rPr lang="en-US" sz="700" b="0" i="0" u="none" strike="noStrike" dirty="0">
                          <a:solidFill>
                            <a:srgbClr val="000000"/>
                          </a:solidFill>
                          <a:effectLst/>
                          <a:latin typeface="Calibri" panose="020F0502020204030204" pitchFamily="34" charset="0"/>
                        </a:rPr>
                        <a:t>PUB</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l" fontAlgn="ctr"/>
                      <a:r>
                        <a:rPr lang="en-US" sz="700" b="0" i="0" u="none" strike="noStrike" dirty="0">
                          <a:solidFill>
                            <a:srgbClr val="000000"/>
                          </a:solidFill>
                          <a:effectLst/>
                          <a:latin typeface="Calibri" panose="020F0502020204030204" pitchFamily="34" charset="0"/>
                        </a:rPr>
                        <a:t>Public Facility/Institutional</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algn="ctr" fontAlgn="ctr"/>
                      <a:r>
                        <a:rPr lang="en-US" sz="700" b="0" i="0" u="none" strike="noStrike" dirty="0">
                          <a:solidFill>
                            <a:srgbClr val="000000"/>
                          </a:solidFill>
                          <a:effectLst/>
                          <a:latin typeface="Calibri" panose="020F0502020204030204" pitchFamily="34" charset="0"/>
                        </a:rPr>
                        <a:t>618.48</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0.48</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0.50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447980233"/>
                  </a:ext>
                </a:extLst>
              </a:tr>
              <a:tr h="242394">
                <a:tc>
                  <a:txBody>
                    <a:bodyPr/>
                    <a:lstStyle/>
                    <a:p>
                      <a:pPr algn="ctr" fontAlgn="ctr"/>
                      <a:r>
                        <a:rPr lang="en-US" sz="700" b="0" i="0" u="none" strike="noStrike" dirty="0">
                          <a:solidFill>
                            <a:srgbClr val="000000"/>
                          </a:solidFill>
                          <a:effectLst/>
                          <a:latin typeface="Calibri" panose="020F0502020204030204" pitchFamily="34" charset="0"/>
                        </a:rPr>
                        <a:t>IND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tc>
                  <a:txBody>
                    <a:bodyPr/>
                    <a:lstStyle/>
                    <a:p>
                      <a:pPr algn="l" fontAlgn="ctr"/>
                      <a:r>
                        <a:rPr lang="en-US" sz="700" b="0" i="0" u="none" strike="noStrike" dirty="0">
                          <a:solidFill>
                            <a:srgbClr val="000000"/>
                          </a:solidFill>
                          <a:effectLst/>
                          <a:latin typeface="Calibri" panose="020F0502020204030204" pitchFamily="34" charset="0"/>
                        </a:rPr>
                        <a:t>Industrial</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tc>
                  <a:txBody>
                    <a:bodyPr/>
                    <a:lstStyle/>
                    <a:p>
                      <a:pPr algn="ctr" fontAlgn="ctr"/>
                      <a:r>
                        <a:rPr lang="en-US" sz="700" b="0" i="0" u="none" strike="noStrike" dirty="0">
                          <a:solidFill>
                            <a:srgbClr val="000000"/>
                          </a:solidFill>
                          <a:effectLst/>
                          <a:latin typeface="Calibri" panose="020F0502020204030204" pitchFamily="34" charset="0"/>
                        </a:rPr>
                        <a:t>312.05</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86.06</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0.50</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2493058799"/>
                  </a:ext>
                </a:extLst>
              </a:tr>
              <a:tr h="337541">
                <a:tc>
                  <a:txBody>
                    <a:bodyPr/>
                    <a:lstStyle/>
                    <a:p>
                      <a:pPr algn="ctr" fontAlgn="ctr"/>
                      <a:r>
                        <a:rPr lang="en-US" sz="700" b="0" i="0" u="none" strike="noStrike" dirty="0">
                          <a:solidFill>
                            <a:srgbClr val="000000"/>
                          </a:solidFill>
                          <a:effectLst/>
                          <a:latin typeface="Calibri" panose="020F0502020204030204" pitchFamily="34" charset="0"/>
                        </a:rPr>
                        <a:t>CONS</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700" b="0" i="0" u="none" strike="noStrike" dirty="0">
                          <a:solidFill>
                            <a:srgbClr val="000000"/>
                          </a:solidFill>
                          <a:effectLst/>
                          <a:latin typeface="Calibri" panose="020F0502020204030204" pitchFamily="34" charset="0"/>
                        </a:rPr>
                        <a:t>Wetlands/Conservation</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700" b="0" i="0" u="none" strike="noStrike" dirty="0">
                          <a:solidFill>
                            <a:srgbClr val="000000"/>
                          </a:solidFill>
                          <a:effectLst/>
                          <a:latin typeface="Calibri" panose="020F0502020204030204" pitchFamily="34" charset="0"/>
                        </a:rPr>
                        <a:t>378.14</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40.47</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700" b="0" i="0" u="none" strike="noStrike" dirty="0">
                          <a:solidFill>
                            <a:srgbClr val="000000"/>
                          </a:solidFill>
                          <a:effectLst/>
                          <a:latin typeface="Calibri" panose="020F0502020204030204" pitchFamily="34" charset="0"/>
                        </a:rPr>
                        <a:t>1.0 (providing conservation easement granted)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700" b="0" i="0" u="none" strike="noStrike" dirty="0">
                          <a:solidFill>
                            <a:srgbClr val="000000"/>
                          </a:solidFill>
                          <a:effectLst/>
                          <a:latin typeface="Calibri" panose="020F0502020204030204" pitchFamily="34" charset="0"/>
                        </a:rPr>
                        <a:t>-</a:t>
                      </a:r>
                    </a:p>
                  </a:txBody>
                  <a:tcPr marL="97935" marR="97935" marT="48967" marB="4896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57853122"/>
                  </a:ext>
                </a:extLst>
              </a:tr>
            </a:tbl>
          </a:graphicData>
        </a:graphic>
      </p:graphicFrame>
      <p:sp>
        <p:nvSpPr>
          <p:cNvPr id="8" name="TextBox 7">
            <a:extLst>
              <a:ext uri="{FF2B5EF4-FFF2-40B4-BE49-F238E27FC236}">
                <a16:creationId xmlns:a16="http://schemas.microsoft.com/office/drawing/2014/main" id="{A09046F7-1ECB-41B8-BF0B-0C1B16BFCE84}"/>
              </a:ext>
            </a:extLst>
          </p:cNvPr>
          <p:cNvSpPr txBox="1"/>
          <p:nvPr/>
        </p:nvSpPr>
        <p:spPr>
          <a:xfrm>
            <a:off x="647699" y="6526184"/>
            <a:ext cx="10896602" cy="307777"/>
          </a:xfrm>
          <a:prstGeom prst="rect">
            <a:avLst/>
          </a:prstGeom>
          <a:noFill/>
        </p:spPr>
        <p:txBody>
          <a:bodyPr wrap="square" rtlCol="0">
            <a:spAutoFit/>
          </a:bodyPr>
          <a:lstStyle/>
          <a:p>
            <a:pPr algn="ctr"/>
            <a:r>
              <a:rPr lang="en-US" sz="1400" i="1" dirty="0">
                <a:solidFill>
                  <a:schemeClr val="bg1"/>
                </a:solidFill>
              </a:rPr>
              <a:t>Source: City of Tavares; State of Florida, Department of Revenue; Florida Geographic Data Library</a:t>
            </a:r>
          </a:p>
        </p:txBody>
      </p:sp>
    </p:spTree>
    <p:extLst>
      <p:ext uri="{BB962C8B-B14F-4D97-AF65-F5344CB8AC3E}">
        <p14:creationId xmlns:p14="http://schemas.microsoft.com/office/powerpoint/2010/main" val="2480292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A6F7-039A-4B46-8935-67350A3CE7F7}"/>
              </a:ext>
            </a:extLst>
          </p:cNvPr>
          <p:cNvSpPr>
            <a:spLocks noGrp="1"/>
          </p:cNvSpPr>
          <p:nvPr>
            <p:ph type="title"/>
          </p:nvPr>
        </p:nvSpPr>
        <p:spPr>
          <a:xfrm>
            <a:off x="8343900" y="222091"/>
            <a:ext cx="3390900" cy="1325563"/>
          </a:xfrm>
        </p:spPr>
        <p:txBody>
          <a:bodyPr>
            <a:normAutofit fontScale="90000"/>
          </a:bodyPr>
          <a:lstStyle/>
          <a:p>
            <a:pPr algn="ctr"/>
            <a:r>
              <a:rPr lang="en-US" sz="3600" dirty="0"/>
              <a:t>Vacant Land by</a:t>
            </a:r>
            <a:br>
              <a:rPr lang="en-US" sz="3600" dirty="0"/>
            </a:br>
            <a:r>
              <a:rPr lang="en-US" sz="3600" dirty="0"/>
              <a:t>Future Land Use</a:t>
            </a:r>
          </a:p>
        </p:txBody>
      </p:sp>
      <p:sp>
        <p:nvSpPr>
          <p:cNvPr id="7" name="TextBox 6">
            <a:extLst>
              <a:ext uri="{FF2B5EF4-FFF2-40B4-BE49-F238E27FC236}">
                <a16:creationId xmlns:a16="http://schemas.microsoft.com/office/drawing/2014/main" id="{46B2C12F-7668-46D4-A770-3085DBF97CA9}"/>
              </a:ext>
            </a:extLst>
          </p:cNvPr>
          <p:cNvSpPr txBox="1"/>
          <p:nvPr/>
        </p:nvSpPr>
        <p:spPr>
          <a:xfrm>
            <a:off x="8343900" y="6175694"/>
            <a:ext cx="3924300" cy="523220"/>
          </a:xfrm>
          <a:prstGeom prst="rect">
            <a:avLst/>
          </a:prstGeom>
          <a:noFill/>
        </p:spPr>
        <p:txBody>
          <a:bodyPr wrap="square" rtlCol="0">
            <a:spAutoFit/>
          </a:bodyPr>
          <a:lstStyle/>
          <a:p>
            <a:r>
              <a:rPr lang="en-US" sz="1400" i="1" dirty="0"/>
              <a:t>Source: State of Florida, Department of Revenue, Florida Geographic Data Library</a:t>
            </a:r>
          </a:p>
        </p:txBody>
      </p:sp>
      <p:graphicFrame>
        <p:nvGraphicFramePr>
          <p:cNvPr id="8" name="Table 7">
            <a:extLst>
              <a:ext uri="{FF2B5EF4-FFF2-40B4-BE49-F238E27FC236}">
                <a16:creationId xmlns:a16="http://schemas.microsoft.com/office/drawing/2014/main" id="{A16DC835-C713-47C1-86AA-EEBA46AB2C53}"/>
              </a:ext>
            </a:extLst>
          </p:cNvPr>
          <p:cNvGraphicFramePr>
            <a:graphicFrameLocks noGrp="1"/>
          </p:cNvGraphicFramePr>
          <p:nvPr>
            <p:extLst>
              <p:ext uri="{D42A27DB-BD31-4B8C-83A1-F6EECF244321}">
                <p14:modId xmlns:p14="http://schemas.microsoft.com/office/powerpoint/2010/main" val="1617676748"/>
              </p:ext>
            </p:extLst>
          </p:nvPr>
        </p:nvGraphicFramePr>
        <p:xfrm>
          <a:off x="14354175" y="1661954"/>
          <a:ext cx="2762250" cy="3098802"/>
        </p:xfrm>
        <a:graphic>
          <a:graphicData uri="http://schemas.openxmlformats.org/drawingml/2006/table">
            <a:tbl>
              <a:tblPr firstRow="1" bandRow="1">
                <a:tableStyleId>{2D5ABB26-0587-4C30-8999-92F81FD0307C}</a:tableStyleId>
              </a:tblPr>
              <a:tblGrid>
                <a:gridCol w="793750">
                  <a:extLst>
                    <a:ext uri="{9D8B030D-6E8A-4147-A177-3AD203B41FA5}">
                      <a16:colId xmlns:a16="http://schemas.microsoft.com/office/drawing/2014/main" val="4155971617"/>
                    </a:ext>
                  </a:extLst>
                </a:gridCol>
                <a:gridCol w="1968500">
                  <a:extLst>
                    <a:ext uri="{9D8B030D-6E8A-4147-A177-3AD203B41FA5}">
                      <a16:colId xmlns:a16="http://schemas.microsoft.com/office/drawing/2014/main" val="2066365377"/>
                    </a:ext>
                  </a:extLst>
                </a:gridCol>
              </a:tblGrid>
              <a:tr h="437478">
                <a:tc>
                  <a:txBody>
                    <a:bodyPr/>
                    <a:lstStyle/>
                    <a:p>
                      <a:endParaRPr lang="en-US" dirty="0"/>
                    </a:p>
                  </a:txBody>
                  <a:tcPr>
                    <a:lnB w="12700" cap="flat" cmpd="sng" algn="ctr">
                      <a:solidFill>
                        <a:schemeClr val="bg1"/>
                      </a:solidFill>
                      <a:prstDash val="solid"/>
                      <a:round/>
                      <a:headEnd type="none" w="med" len="med"/>
                      <a:tailEnd type="none" w="med" len="med"/>
                    </a:lnB>
                    <a:solidFill>
                      <a:srgbClr val="00B050"/>
                    </a:solidFill>
                  </a:tcPr>
                </a:tc>
                <a:tc>
                  <a:txBody>
                    <a:bodyPr/>
                    <a:lstStyle/>
                    <a:p>
                      <a:r>
                        <a:rPr lang="en-US" dirty="0"/>
                        <a:t>Agricultural</a:t>
                      </a:r>
                    </a:p>
                  </a:txBody>
                  <a:tcPr/>
                </a:tc>
                <a:extLst>
                  <a:ext uri="{0D108BD9-81ED-4DB2-BD59-A6C34878D82A}">
                    <a16:rowId xmlns:a16="http://schemas.microsoft.com/office/drawing/2014/main" val="4005765613"/>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a:t>Residential</a:t>
                      </a:r>
                    </a:p>
                  </a:txBody>
                  <a:tcPr/>
                </a:tc>
                <a:extLst>
                  <a:ext uri="{0D108BD9-81ED-4DB2-BD59-A6C34878D82A}">
                    <a16:rowId xmlns:a16="http://schemas.microsoft.com/office/drawing/2014/main" val="1679603359"/>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a:t>Commercial</a:t>
                      </a:r>
                    </a:p>
                  </a:txBody>
                  <a:tcPr/>
                </a:tc>
                <a:extLst>
                  <a:ext uri="{0D108BD9-81ED-4DB2-BD59-A6C34878D82A}">
                    <a16:rowId xmlns:a16="http://schemas.microsoft.com/office/drawing/2014/main" val="2643845524"/>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a:t>Government</a:t>
                      </a:r>
                    </a:p>
                  </a:txBody>
                  <a:tcPr/>
                </a:tc>
                <a:extLst>
                  <a:ext uri="{0D108BD9-81ED-4DB2-BD59-A6C34878D82A}">
                    <a16:rowId xmlns:a16="http://schemas.microsoft.com/office/drawing/2014/main" val="2500150680"/>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a:t>Industrial</a:t>
                      </a:r>
                    </a:p>
                  </a:txBody>
                  <a:tcPr/>
                </a:tc>
                <a:extLst>
                  <a:ext uri="{0D108BD9-81ED-4DB2-BD59-A6C34878D82A}">
                    <a16:rowId xmlns:a16="http://schemas.microsoft.com/office/drawing/2014/main" val="3289357514"/>
                  </a:ext>
                </a:extLst>
              </a:tr>
              <a:tr h="443554">
                <a:tc>
                  <a:txBody>
                    <a:bodyPr/>
                    <a:lstStyle/>
                    <a:p>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a:t>Institutional</a:t>
                      </a:r>
                    </a:p>
                  </a:txBody>
                  <a:tcPr/>
                </a:tc>
                <a:extLst>
                  <a:ext uri="{0D108BD9-81ED-4DB2-BD59-A6C34878D82A}">
                    <a16:rowId xmlns:a16="http://schemas.microsoft.com/office/drawing/2014/main" val="23733060"/>
                  </a:ext>
                </a:extLst>
              </a:tr>
              <a:tr h="443554">
                <a:tc>
                  <a:txBody>
                    <a:bodyPr/>
                    <a:lstStyle/>
                    <a:p>
                      <a:endParaRPr lang="en-US" dirty="0"/>
                    </a:p>
                  </a:txBody>
                  <a:tcPr>
                    <a:lnT w="12700" cap="flat" cmpd="sng" algn="ctr">
                      <a:solidFill>
                        <a:schemeClr val="bg1"/>
                      </a:solidFill>
                      <a:prstDash val="solid"/>
                      <a:round/>
                      <a:headEnd type="none" w="med" len="med"/>
                      <a:tailEnd type="none" w="med" len="med"/>
                    </a:lnT>
                  </a:tcPr>
                </a:tc>
                <a:tc>
                  <a:txBody>
                    <a:bodyPr/>
                    <a:lstStyle/>
                    <a:p>
                      <a:r>
                        <a:rPr lang="en-US" dirty="0"/>
                        <a:t>Miscellaneous</a:t>
                      </a:r>
                    </a:p>
                  </a:txBody>
                  <a:tcPr/>
                </a:tc>
                <a:extLst>
                  <a:ext uri="{0D108BD9-81ED-4DB2-BD59-A6C34878D82A}">
                    <a16:rowId xmlns:a16="http://schemas.microsoft.com/office/drawing/2014/main" val="171249438"/>
                  </a:ext>
                </a:extLst>
              </a:tr>
            </a:tbl>
          </a:graphicData>
        </a:graphic>
      </p:graphicFrame>
      <p:graphicFrame>
        <p:nvGraphicFramePr>
          <p:cNvPr id="4" name="Table 3">
            <a:extLst>
              <a:ext uri="{FF2B5EF4-FFF2-40B4-BE49-F238E27FC236}">
                <a16:creationId xmlns:a16="http://schemas.microsoft.com/office/drawing/2014/main" id="{24342264-2C80-4A85-93A8-8DE8955A0CCE}"/>
              </a:ext>
            </a:extLst>
          </p:cNvPr>
          <p:cNvGraphicFramePr>
            <a:graphicFrameLocks noGrp="1"/>
          </p:cNvGraphicFramePr>
          <p:nvPr>
            <p:extLst>
              <p:ext uri="{D42A27DB-BD31-4B8C-83A1-F6EECF244321}">
                <p14:modId xmlns:p14="http://schemas.microsoft.com/office/powerpoint/2010/main" val="3255704042"/>
              </p:ext>
            </p:extLst>
          </p:nvPr>
        </p:nvGraphicFramePr>
        <p:xfrm>
          <a:off x="8879443" y="1547654"/>
          <a:ext cx="2298144" cy="4357455"/>
        </p:xfrm>
        <a:graphic>
          <a:graphicData uri="http://schemas.openxmlformats.org/drawingml/2006/table">
            <a:tbl>
              <a:tblPr/>
              <a:tblGrid>
                <a:gridCol w="2298144">
                  <a:extLst>
                    <a:ext uri="{9D8B030D-6E8A-4147-A177-3AD203B41FA5}">
                      <a16:colId xmlns:a16="http://schemas.microsoft.com/office/drawing/2014/main" val="3257843227"/>
                    </a:ext>
                  </a:extLst>
                </a:gridCol>
              </a:tblGrid>
              <a:tr h="290497">
                <a:tc>
                  <a:txBody>
                    <a:bodyPr/>
                    <a:lstStyle/>
                    <a:p>
                      <a:pPr algn="ctr" fontAlgn="ctr"/>
                      <a:r>
                        <a:rPr lang="en-US" sz="800" b="0" i="0" u="none" strike="noStrike" dirty="0">
                          <a:solidFill>
                            <a:srgbClr val="000000"/>
                          </a:solidFill>
                          <a:effectLst/>
                          <a:latin typeface="Calibri" panose="020F0502020204030204" pitchFamily="34" charset="0"/>
                        </a:rPr>
                        <a:t>Suburban</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50694217"/>
                  </a:ext>
                </a:extLst>
              </a:tr>
              <a:tr h="290497">
                <a:tc>
                  <a:txBody>
                    <a:bodyPr/>
                    <a:lstStyle/>
                    <a:p>
                      <a:pPr algn="ctr" fontAlgn="ctr"/>
                      <a:r>
                        <a:rPr lang="en-US" sz="800" b="0" i="0" u="none" strike="noStrike" dirty="0">
                          <a:solidFill>
                            <a:srgbClr val="000000"/>
                          </a:solidFill>
                          <a:effectLst/>
                          <a:latin typeface="Calibri" panose="020F0502020204030204" pitchFamily="34" charset="0"/>
                        </a:rPr>
                        <a:t>Suburban Expansion</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16544159"/>
                  </a:ext>
                </a:extLst>
              </a:tr>
              <a:tr h="290497">
                <a:tc>
                  <a:txBody>
                    <a:bodyPr/>
                    <a:lstStyle/>
                    <a:p>
                      <a:pPr algn="ctr" fontAlgn="ctr"/>
                      <a:r>
                        <a:rPr lang="en-US" sz="800" b="0" i="0" u="none" strike="noStrike" dirty="0">
                          <a:solidFill>
                            <a:srgbClr val="000000"/>
                          </a:solidFill>
                          <a:effectLst/>
                          <a:latin typeface="Calibri" panose="020F0502020204030204" pitchFamily="34" charset="0"/>
                        </a:rPr>
                        <a:t>Low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85702717"/>
                  </a:ext>
                </a:extLst>
              </a:tr>
              <a:tr h="290497">
                <a:tc>
                  <a:txBody>
                    <a:bodyPr/>
                    <a:lstStyle/>
                    <a:p>
                      <a:pPr algn="ctr" fontAlgn="ctr"/>
                      <a:r>
                        <a:rPr lang="en-US" sz="800" b="0" i="0" u="none" strike="noStrike" dirty="0">
                          <a:solidFill>
                            <a:srgbClr val="000000"/>
                          </a:solidFill>
                          <a:effectLst/>
                          <a:latin typeface="Calibri" panose="020F0502020204030204" pitchFamily="34" charset="0"/>
                        </a:rPr>
                        <a:t>Moderate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extLst>
                  <a:ext uri="{0D108BD9-81ED-4DB2-BD59-A6C34878D82A}">
                    <a16:rowId xmlns:a16="http://schemas.microsoft.com/office/drawing/2014/main" val="2474267763"/>
                  </a:ext>
                </a:extLst>
              </a:tr>
              <a:tr h="290497">
                <a:tc>
                  <a:txBody>
                    <a:bodyPr/>
                    <a:lstStyle/>
                    <a:p>
                      <a:pPr algn="ctr" fontAlgn="ctr"/>
                      <a:r>
                        <a:rPr lang="en-US" sz="800" b="0" i="0" u="none" strike="noStrike" dirty="0">
                          <a:solidFill>
                            <a:srgbClr val="000000"/>
                          </a:solidFill>
                          <a:effectLst/>
                          <a:latin typeface="Calibri" panose="020F0502020204030204" pitchFamily="34" charset="0"/>
                        </a:rPr>
                        <a:t>Medium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extLst>
                  <a:ext uri="{0D108BD9-81ED-4DB2-BD59-A6C34878D82A}">
                    <a16:rowId xmlns:a16="http://schemas.microsoft.com/office/drawing/2014/main" val="1854985985"/>
                  </a:ext>
                </a:extLst>
              </a:tr>
              <a:tr h="290497">
                <a:tc>
                  <a:txBody>
                    <a:bodyPr/>
                    <a:lstStyle/>
                    <a:p>
                      <a:pPr algn="ctr" fontAlgn="ctr"/>
                      <a:r>
                        <a:rPr lang="en-US" sz="800" b="0" i="0" u="none" strike="noStrike" dirty="0">
                          <a:solidFill>
                            <a:srgbClr val="000000"/>
                          </a:solidFill>
                          <a:effectLst/>
                          <a:latin typeface="Calibri" panose="020F0502020204030204" pitchFamily="34" charset="0"/>
                        </a:rPr>
                        <a:t>High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extLst>
                  <a:ext uri="{0D108BD9-81ED-4DB2-BD59-A6C34878D82A}">
                    <a16:rowId xmlns:a16="http://schemas.microsoft.com/office/drawing/2014/main" val="2524951078"/>
                  </a:ext>
                </a:extLst>
              </a:tr>
              <a:tr h="290497">
                <a:tc>
                  <a:txBody>
                    <a:bodyPr/>
                    <a:lstStyle/>
                    <a:p>
                      <a:pPr algn="ctr" fontAlgn="ctr"/>
                      <a:r>
                        <a:rPr lang="en-US" sz="800" b="0" i="0" u="none" strike="noStrike" dirty="0">
                          <a:solidFill>
                            <a:srgbClr val="000000"/>
                          </a:solidFill>
                          <a:effectLst/>
                          <a:latin typeface="Calibri" panose="020F0502020204030204" pitchFamily="34" charset="0"/>
                        </a:rPr>
                        <a:t>Mobile Home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638936113"/>
                  </a:ext>
                </a:extLst>
              </a:tr>
              <a:tr h="290497">
                <a:tc>
                  <a:txBody>
                    <a:bodyPr/>
                    <a:lstStyle/>
                    <a:p>
                      <a:pPr algn="ctr" fontAlgn="ctr"/>
                      <a:r>
                        <a:rPr lang="en-US" sz="800" b="0" i="0" u="none" strike="noStrike" dirty="0">
                          <a:solidFill>
                            <a:srgbClr val="000000"/>
                          </a:solidFill>
                          <a:effectLst/>
                          <a:latin typeface="Calibri" panose="020F0502020204030204" pitchFamily="34" charset="0"/>
                        </a:rPr>
                        <a:t>Mixed Use Neighborhood</a:t>
                      </a:r>
                    </a:p>
                  </a:txBody>
                  <a:tcPr marL="114916" marR="114916" marT="57458" marB="5745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rgbClr val="FFCCFF"/>
                    </a:solidFill>
                  </a:tcPr>
                </a:tc>
                <a:extLst>
                  <a:ext uri="{0D108BD9-81ED-4DB2-BD59-A6C34878D82A}">
                    <a16:rowId xmlns:a16="http://schemas.microsoft.com/office/drawing/2014/main" val="364432027"/>
                  </a:ext>
                </a:extLst>
              </a:tr>
              <a:tr h="290497">
                <a:tc>
                  <a:txBody>
                    <a:bodyPr/>
                    <a:lstStyle/>
                    <a:p>
                      <a:pPr algn="ctr" fontAlgn="ctr"/>
                      <a:r>
                        <a:rPr lang="en-US" sz="800" b="0" i="0" u="none" strike="noStrike" dirty="0">
                          <a:solidFill>
                            <a:srgbClr val="000000"/>
                          </a:solidFill>
                          <a:effectLst/>
                          <a:latin typeface="Calibri" panose="020F0502020204030204" pitchFamily="34" charset="0"/>
                        </a:rPr>
                        <a:t>Mixed Use Commercial</a:t>
                      </a:r>
                    </a:p>
                  </a:txBody>
                  <a:tcPr marL="114916" marR="114916" marT="57458" marB="5745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rgbClr val="FF99CC"/>
                    </a:solidFill>
                  </a:tcPr>
                </a:tc>
                <a:extLst>
                  <a:ext uri="{0D108BD9-81ED-4DB2-BD59-A6C34878D82A}">
                    <a16:rowId xmlns:a16="http://schemas.microsoft.com/office/drawing/2014/main" val="276638338"/>
                  </a:ext>
                </a:extLst>
              </a:tr>
              <a:tr h="290497">
                <a:tc>
                  <a:txBody>
                    <a:bodyPr/>
                    <a:lstStyle/>
                    <a:p>
                      <a:pPr algn="ctr" fontAlgn="ctr"/>
                      <a:r>
                        <a:rPr lang="en-US" sz="800" b="0" i="0" u="none" strike="noStrike" dirty="0">
                          <a:solidFill>
                            <a:srgbClr val="000000"/>
                          </a:solidFill>
                          <a:effectLst/>
                          <a:latin typeface="Calibri" panose="020F0502020204030204" pitchFamily="34" charset="0"/>
                        </a:rPr>
                        <a:t>Lakeside Mixed Use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66FFCC"/>
                    </a:solidFill>
                  </a:tcPr>
                </a:tc>
                <a:extLst>
                  <a:ext uri="{0D108BD9-81ED-4DB2-BD59-A6C34878D82A}">
                    <a16:rowId xmlns:a16="http://schemas.microsoft.com/office/drawing/2014/main" val="1562989859"/>
                  </a:ext>
                </a:extLst>
              </a:tr>
              <a:tr h="290497">
                <a:tc>
                  <a:txBody>
                    <a:bodyPr/>
                    <a:lstStyle/>
                    <a:p>
                      <a:pPr algn="ctr" fontAlgn="ctr"/>
                      <a:r>
                        <a:rPr lang="en-US" sz="800" b="0" i="0" u="none" strike="noStrike" dirty="0">
                          <a:solidFill>
                            <a:srgbClr val="000000"/>
                          </a:solidFill>
                          <a:effectLst/>
                          <a:latin typeface="Calibri" panose="020F0502020204030204" pitchFamily="34" charset="0"/>
                        </a:rPr>
                        <a:t>Commercial</a:t>
                      </a:r>
                    </a:p>
                  </a:txBody>
                  <a:tcPr marL="114916" marR="114916" marT="57458" marB="5745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rgbClr val="FF0000"/>
                    </a:solidFill>
                  </a:tcPr>
                </a:tc>
                <a:extLst>
                  <a:ext uri="{0D108BD9-81ED-4DB2-BD59-A6C34878D82A}">
                    <a16:rowId xmlns:a16="http://schemas.microsoft.com/office/drawing/2014/main" val="2165552460"/>
                  </a:ext>
                </a:extLst>
              </a:tr>
              <a:tr h="290497">
                <a:tc>
                  <a:txBody>
                    <a:bodyPr/>
                    <a:lstStyle/>
                    <a:p>
                      <a:pPr algn="ctr" fontAlgn="ctr"/>
                      <a:r>
                        <a:rPr lang="en-US" sz="800" b="0" i="0" u="none" strike="noStrike" dirty="0">
                          <a:solidFill>
                            <a:srgbClr val="000000"/>
                          </a:solidFill>
                          <a:effectLst/>
                          <a:latin typeface="Calibri" panose="020F0502020204030204" pitchFamily="34" charset="0"/>
                        </a:rPr>
                        <a:t>Commercial Downtown</a:t>
                      </a:r>
                    </a:p>
                  </a:txBody>
                  <a:tcPr marL="114916" marR="114916" marT="57458" marB="5745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rgbClr val="FF7C80"/>
                    </a:solidFill>
                  </a:tcPr>
                </a:tc>
                <a:extLst>
                  <a:ext uri="{0D108BD9-81ED-4DB2-BD59-A6C34878D82A}">
                    <a16:rowId xmlns:a16="http://schemas.microsoft.com/office/drawing/2014/main" val="2795893673"/>
                  </a:ext>
                </a:extLst>
              </a:tr>
              <a:tr h="290497">
                <a:tc>
                  <a:txBody>
                    <a:bodyPr/>
                    <a:lstStyle/>
                    <a:p>
                      <a:pPr algn="ctr" fontAlgn="ctr"/>
                      <a:r>
                        <a:rPr lang="en-US" sz="800" b="0" i="0" u="none" strike="noStrike" dirty="0">
                          <a:solidFill>
                            <a:srgbClr val="000000"/>
                          </a:solidFill>
                          <a:effectLst/>
                          <a:latin typeface="Calibri" panose="020F0502020204030204" pitchFamily="34" charset="0"/>
                        </a:rPr>
                        <a:t>Public Facility/Institutional</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3229494010"/>
                  </a:ext>
                </a:extLst>
              </a:tr>
              <a:tr h="290497">
                <a:tc>
                  <a:txBody>
                    <a:bodyPr/>
                    <a:lstStyle/>
                    <a:p>
                      <a:pPr algn="ctr" fontAlgn="ctr"/>
                      <a:r>
                        <a:rPr lang="en-US" sz="800" b="0" i="0" u="none" strike="noStrike" dirty="0">
                          <a:solidFill>
                            <a:srgbClr val="000000"/>
                          </a:solidFill>
                          <a:effectLst/>
                          <a:latin typeface="Calibri" panose="020F0502020204030204" pitchFamily="34" charset="0"/>
                        </a:rPr>
                        <a:t>Industrial</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extLst>
                  <a:ext uri="{0D108BD9-81ED-4DB2-BD59-A6C34878D82A}">
                    <a16:rowId xmlns:a16="http://schemas.microsoft.com/office/drawing/2014/main" val="3029452262"/>
                  </a:ext>
                </a:extLst>
              </a:tr>
              <a:tr h="290497">
                <a:tc>
                  <a:txBody>
                    <a:bodyPr/>
                    <a:lstStyle/>
                    <a:p>
                      <a:pPr algn="ctr" fontAlgn="ctr"/>
                      <a:r>
                        <a:rPr lang="en-US" sz="800" b="0" i="0" u="none" strike="noStrike" dirty="0">
                          <a:solidFill>
                            <a:srgbClr val="000000"/>
                          </a:solidFill>
                          <a:effectLst/>
                          <a:latin typeface="Calibri" panose="020F0502020204030204" pitchFamily="34" charset="0"/>
                        </a:rPr>
                        <a:t>Wetlands/Conservation</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908737311"/>
                  </a:ext>
                </a:extLst>
              </a:tr>
            </a:tbl>
          </a:graphicData>
        </a:graphic>
      </p:graphicFrame>
      <p:pic>
        <p:nvPicPr>
          <p:cNvPr id="9" name="Picture 8">
            <a:extLst>
              <a:ext uri="{FF2B5EF4-FFF2-40B4-BE49-F238E27FC236}">
                <a16:creationId xmlns:a16="http://schemas.microsoft.com/office/drawing/2014/main" id="{7AB770FC-8134-4D4A-BDD4-4AFDC6197229}"/>
              </a:ext>
            </a:extLst>
          </p:cNvPr>
          <p:cNvPicPr>
            <a:picLocks noChangeAspect="1"/>
          </p:cNvPicPr>
          <p:nvPr/>
        </p:nvPicPr>
        <p:blipFill rotWithShape="1">
          <a:blip r:embed="rId3"/>
          <a:srcRect l="965"/>
          <a:stretch/>
        </p:blipFill>
        <p:spPr>
          <a:xfrm>
            <a:off x="0" y="-434249"/>
            <a:ext cx="8033657" cy="7548064"/>
          </a:xfrm>
          <a:prstGeom prst="rect">
            <a:avLst/>
          </a:prstGeom>
        </p:spPr>
      </p:pic>
    </p:spTree>
    <p:extLst>
      <p:ext uri="{BB962C8B-B14F-4D97-AF65-F5344CB8AC3E}">
        <p14:creationId xmlns:p14="http://schemas.microsoft.com/office/powerpoint/2010/main" val="36653752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9DBE4-7DAE-4280-9E69-6F1C734D84EC}"/>
              </a:ext>
            </a:extLst>
          </p:cNvPr>
          <p:cNvSpPr>
            <a:spLocks noGrp="1"/>
          </p:cNvSpPr>
          <p:nvPr>
            <p:ph type="title"/>
          </p:nvPr>
        </p:nvSpPr>
        <p:spPr/>
        <p:txBody>
          <a:bodyPr/>
          <a:lstStyle/>
          <a:p>
            <a:r>
              <a:rPr lang="en-US" dirty="0"/>
              <a:t>Development Potential</a:t>
            </a:r>
          </a:p>
        </p:txBody>
      </p:sp>
      <p:graphicFrame>
        <p:nvGraphicFramePr>
          <p:cNvPr id="7" name="Table 6">
            <a:extLst>
              <a:ext uri="{FF2B5EF4-FFF2-40B4-BE49-F238E27FC236}">
                <a16:creationId xmlns:a16="http://schemas.microsoft.com/office/drawing/2014/main" id="{94E01050-66AE-45BD-A4EC-E43861E66950}"/>
              </a:ext>
            </a:extLst>
          </p:cNvPr>
          <p:cNvGraphicFramePr>
            <a:graphicFrameLocks noGrp="1"/>
          </p:cNvGraphicFramePr>
          <p:nvPr>
            <p:extLst>
              <p:ext uri="{D42A27DB-BD31-4B8C-83A1-F6EECF244321}">
                <p14:modId xmlns:p14="http://schemas.microsoft.com/office/powerpoint/2010/main" val="3536367497"/>
              </p:ext>
            </p:extLst>
          </p:nvPr>
        </p:nvGraphicFramePr>
        <p:xfrm>
          <a:off x="1001486" y="1436916"/>
          <a:ext cx="9682607" cy="4691744"/>
        </p:xfrm>
        <a:graphic>
          <a:graphicData uri="http://schemas.openxmlformats.org/drawingml/2006/table">
            <a:tbl>
              <a:tblPr firstRow="1"/>
              <a:tblGrid>
                <a:gridCol w="506649">
                  <a:extLst>
                    <a:ext uri="{9D8B030D-6E8A-4147-A177-3AD203B41FA5}">
                      <a16:colId xmlns:a16="http://schemas.microsoft.com/office/drawing/2014/main" val="4023610403"/>
                    </a:ext>
                  </a:extLst>
                </a:gridCol>
                <a:gridCol w="1089002">
                  <a:extLst>
                    <a:ext uri="{9D8B030D-6E8A-4147-A177-3AD203B41FA5}">
                      <a16:colId xmlns:a16="http://schemas.microsoft.com/office/drawing/2014/main" val="2184833608"/>
                    </a:ext>
                  </a:extLst>
                </a:gridCol>
                <a:gridCol w="892943">
                  <a:extLst>
                    <a:ext uri="{9D8B030D-6E8A-4147-A177-3AD203B41FA5}">
                      <a16:colId xmlns:a16="http://schemas.microsoft.com/office/drawing/2014/main" val="2945475118"/>
                    </a:ext>
                  </a:extLst>
                </a:gridCol>
                <a:gridCol w="892943">
                  <a:extLst>
                    <a:ext uri="{9D8B030D-6E8A-4147-A177-3AD203B41FA5}">
                      <a16:colId xmlns:a16="http://schemas.microsoft.com/office/drawing/2014/main" val="4098699876"/>
                    </a:ext>
                  </a:extLst>
                </a:gridCol>
                <a:gridCol w="869649">
                  <a:extLst>
                    <a:ext uri="{9D8B030D-6E8A-4147-A177-3AD203B41FA5}">
                      <a16:colId xmlns:a16="http://schemas.microsoft.com/office/drawing/2014/main" val="152385137"/>
                    </a:ext>
                  </a:extLst>
                </a:gridCol>
                <a:gridCol w="706590">
                  <a:extLst>
                    <a:ext uri="{9D8B030D-6E8A-4147-A177-3AD203B41FA5}">
                      <a16:colId xmlns:a16="http://schemas.microsoft.com/office/drawing/2014/main" val="735613365"/>
                    </a:ext>
                  </a:extLst>
                </a:gridCol>
                <a:gridCol w="792001">
                  <a:extLst>
                    <a:ext uri="{9D8B030D-6E8A-4147-A177-3AD203B41FA5}">
                      <a16:colId xmlns:a16="http://schemas.microsoft.com/office/drawing/2014/main" val="114276300"/>
                    </a:ext>
                  </a:extLst>
                </a:gridCol>
                <a:gridCol w="698825">
                  <a:extLst>
                    <a:ext uri="{9D8B030D-6E8A-4147-A177-3AD203B41FA5}">
                      <a16:colId xmlns:a16="http://schemas.microsoft.com/office/drawing/2014/main" val="3341615155"/>
                    </a:ext>
                  </a:extLst>
                </a:gridCol>
                <a:gridCol w="1182179">
                  <a:extLst>
                    <a:ext uri="{9D8B030D-6E8A-4147-A177-3AD203B41FA5}">
                      <a16:colId xmlns:a16="http://schemas.microsoft.com/office/drawing/2014/main" val="2416351054"/>
                    </a:ext>
                  </a:extLst>
                </a:gridCol>
                <a:gridCol w="792001">
                  <a:extLst>
                    <a:ext uri="{9D8B030D-6E8A-4147-A177-3AD203B41FA5}">
                      <a16:colId xmlns:a16="http://schemas.microsoft.com/office/drawing/2014/main" val="1313258168"/>
                    </a:ext>
                  </a:extLst>
                </a:gridCol>
                <a:gridCol w="646412">
                  <a:extLst>
                    <a:ext uri="{9D8B030D-6E8A-4147-A177-3AD203B41FA5}">
                      <a16:colId xmlns:a16="http://schemas.microsoft.com/office/drawing/2014/main" val="974538983"/>
                    </a:ext>
                  </a:extLst>
                </a:gridCol>
                <a:gridCol w="613413">
                  <a:extLst>
                    <a:ext uri="{9D8B030D-6E8A-4147-A177-3AD203B41FA5}">
                      <a16:colId xmlns:a16="http://schemas.microsoft.com/office/drawing/2014/main" val="3995373661"/>
                    </a:ext>
                  </a:extLst>
                </a:gridCol>
              </a:tblGrid>
              <a:tr h="365816">
                <a:tc gridSpan="7">
                  <a:txBody>
                    <a:bodyPr/>
                    <a:lstStyle/>
                    <a:p>
                      <a:pPr algn="ctr" fontAlgn="b"/>
                      <a:r>
                        <a:rPr lang="en-US" sz="600" b="0" i="0" u="none" strike="noStrike" dirty="0">
                          <a:solidFill>
                            <a:srgbClr val="000000"/>
                          </a:solidFill>
                          <a:effectLst/>
                          <a:latin typeface="Calibri" panose="020F0502020204030204" pitchFamily="34" charset="0"/>
                        </a:rPr>
                        <a:t> </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635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gridSpan="5">
                  <a:txBody>
                    <a:bodyPr/>
                    <a:lstStyle/>
                    <a:p>
                      <a:pPr algn="ctr" fontAlgn="ctr"/>
                      <a:r>
                        <a:rPr lang="en-US" sz="600" b="1" i="0" u="none" strike="noStrike" dirty="0">
                          <a:solidFill>
                            <a:srgbClr val="000000"/>
                          </a:solidFill>
                          <a:effectLst/>
                          <a:latin typeface="Calibri" panose="020F0502020204030204" pitchFamily="34" charset="0"/>
                        </a:rPr>
                        <a:t>Maximum (Potential) Development w/ Developable Acreage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8178083"/>
                  </a:ext>
                </a:extLst>
              </a:tr>
              <a:tr h="429689">
                <a:tc gridSpan="2">
                  <a:txBody>
                    <a:bodyPr/>
                    <a:lstStyle/>
                    <a:p>
                      <a:pPr algn="ctr" fontAlgn="ctr"/>
                      <a:r>
                        <a:rPr lang="en-US" sz="600" b="1" i="0" u="none" strike="noStrike" dirty="0">
                          <a:solidFill>
                            <a:srgbClr val="000000"/>
                          </a:solidFill>
                          <a:effectLst/>
                          <a:latin typeface="Calibri" panose="020F0502020204030204" pitchFamily="34" charset="0"/>
                        </a:rPr>
                        <a:t>Future Land Use Category</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Total Acres</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Developable Acres</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Density (du/acre)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gridSpan="2">
                  <a:txBody>
                    <a:bodyPr/>
                    <a:lstStyle/>
                    <a:p>
                      <a:pPr algn="ctr" fontAlgn="ctr"/>
                      <a:r>
                        <a:rPr lang="en-US" sz="600" b="1" i="0" u="none" strike="noStrike" dirty="0">
                          <a:solidFill>
                            <a:srgbClr val="000000"/>
                          </a:solidFill>
                          <a:effectLst/>
                          <a:latin typeface="Calibri" panose="020F0502020204030204" pitchFamily="34" charset="0"/>
                        </a:rPr>
                        <a:t>Intensity (FAR)</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600" b="1" i="0" u="none" strike="noStrike" dirty="0">
                          <a:solidFill>
                            <a:srgbClr val="000000"/>
                          </a:solidFill>
                          <a:effectLst/>
                          <a:latin typeface="Calibri" panose="020F0502020204030204" pitchFamily="34" charset="0"/>
                        </a:rPr>
                        <a:t> </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3">
                  <a:txBody>
                    <a:bodyPr/>
                    <a:lstStyle/>
                    <a:p>
                      <a:pPr algn="ctr" fontAlgn="ctr"/>
                      <a:r>
                        <a:rPr lang="en-US" sz="600" b="1" i="0" u="none" strike="noStrike" dirty="0">
                          <a:solidFill>
                            <a:srgbClr val="000000"/>
                          </a:solidFill>
                          <a:effectLst/>
                          <a:latin typeface="Calibri" panose="020F0502020204030204" pitchFamily="34" charset="0"/>
                        </a:rPr>
                        <a:t>Intensity</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0799458"/>
                  </a:ext>
                </a:extLst>
              </a:tr>
              <a:tr h="145165">
                <a:tc>
                  <a:txBody>
                    <a:bodyPr/>
                    <a:lstStyle/>
                    <a:p>
                      <a:pPr algn="ctr" fontAlgn="ctr"/>
                      <a:r>
                        <a:rPr lang="en-US" sz="600" b="0" i="0" u="none" strike="noStrike" dirty="0">
                          <a:solidFill>
                            <a:srgbClr val="000000"/>
                          </a:solidFill>
                          <a:effectLst/>
                          <a:latin typeface="Calibri" panose="020F0502020204030204" pitchFamily="34" charset="0"/>
                        </a:rPr>
                        <a:t>SUB</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600" b="0" i="0" u="none" strike="noStrike" dirty="0">
                          <a:solidFill>
                            <a:srgbClr val="000000"/>
                          </a:solidFill>
                          <a:effectLst/>
                          <a:latin typeface="Calibri" panose="020F0502020204030204" pitchFamily="34" charset="0"/>
                        </a:rPr>
                        <a:t>Suburban</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600" b="0" i="0" u="none" strike="noStrike" dirty="0">
                          <a:solidFill>
                            <a:srgbClr val="000000"/>
                          </a:solidFill>
                          <a:effectLst/>
                          <a:latin typeface="Calibri" panose="020F0502020204030204" pitchFamily="34" charset="0"/>
                        </a:rPr>
                        <a:t>868.90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732.21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3.0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2,197</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637234686"/>
                  </a:ext>
                </a:extLst>
              </a:tr>
              <a:tr h="150971">
                <a:tc>
                  <a:txBody>
                    <a:bodyPr/>
                    <a:lstStyle/>
                    <a:p>
                      <a:pPr algn="ctr" fontAlgn="ctr"/>
                      <a:r>
                        <a:rPr lang="en-US" sz="600" b="0" i="0" u="none" strike="noStrike" dirty="0">
                          <a:solidFill>
                            <a:srgbClr val="000000"/>
                          </a:solidFill>
                          <a:effectLst/>
                          <a:latin typeface="Calibri" panose="020F0502020204030204" pitchFamily="34" charset="0"/>
                        </a:rPr>
                        <a:t>SUB EX</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ctr"/>
                      <a:r>
                        <a:rPr lang="en-US" sz="600" b="0" i="0" u="none" strike="noStrike" dirty="0">
                          <a:solidFill>
                            <a:srgbClr val="000000"/>
                          </a:solidFill>
                          <a:effectLst/>
                          <a:latin typeface="Calibri" panose="020F0502020204030204" pitchFamily="34" charset="0"/>
                        </a:rPr>
                        <a:t>Suburban Expansion</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600" b="0" i="0" u="none" strike="noStrike" dirty="0">
                          <a:solidFill>
                            <a:srgbClr val="000000"/>
                          </a:solidFill>
                          <a:effectLst/>
                          <a:latin typeface="Calibri" panose="020F0502020204030204" pitchFamily="34" charset="0"/>
                        </a:rPr>
                        <a:t>6.61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0.00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4.0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74143303"/>
                  </a:ext>
                </a:extLst>
              </a:tr>
              <a:tr h="139359">
                <a:tc>
                  <a:txBody>
                    <a:bodyPr/>
                    <a:lstStyle/>
                    <a:p>
                      <a:pPr algn="ctr" fontAlgn="ctr"/>
                      <a:r>
                        <a:rPr lang="en-US" sz="600" b="0" i="0" u="none" strike="noStrike" dirty="0">
                          <a:solidFill>
                            <a:srgbClr val="000000"/>
                          </a:solidFill>
                          <a:effectLst/>
                          <a:latin typeface="Calibri" panose="020F0502020204030204" pitchFamily="34" charset="0"/>
                        </a:rPr>
                        <a:t>LOW</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en-US" sz="600" b="0" i="0" u="none" strike="noStrike" dirty="0">
                          <a:solidFill>
                            <a:srgbClr val="000000"/>
                          </a:solidFill>
                          <a:effectLst/>
                          <a:latin typeface="Calibri" panose="020F0502020204030204" pitchFamily="34" charset="0"/>
                        </a:rPr>
                        <a:t>Low Density</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600" b="0" i="0" u="none" strike="noStrike" dirty="0">
                          <a:solidFill>
                            <a:srgbClr val="000000"/>
                          </a:solidFill>
                          <a:effectLst/>
                          <a:latin typeface="Calibri" panose="020F0502020204030204" pitchFamily="34" charset="0"/>
                        </a:rPr>
                        <a:t>1980.78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585.53</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5.6</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3,279</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777075865"/>
                  </a:ext>
                </a:extLst>
              </a:tr>
              <a:tr h="156779">
                <a:tc>
                  <a:txBody>
                    <a:bodyPr/>
                    <a:lstStyle/>
                    <a:p>
                      <a:pPr algn="ctr" fontAlgn="ctr"/>
                      <a:r>
                        <a:rPr lang="en-US" sz="600" b="0" i="0" u="none" strike="noStrike" dirty="0">
                          <a:solidFill>
                            <a:srgbClr val="000000"/>
                          </a:solidFill>
                          <a:effectLst/>
                          <a:latin typeface="Calibri" panose="020F0502020204030204" pitchFamily="34" charset="0"/>
                        </a:rPr>
                        <a:t>MOD</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tc>
                  <a:txBody>
                    <a:bodyPr/>
                    <a:lstStyle/>
                    <a:p>
                      <a:pPr algn="l" fontAlgn="ctr"/>
                      <a:r>
                        <a:rPr lang="en-US" sz="600" b="0" i="0" u="none" strike="noStrike" dirty="0">
                          <a:solidFill>
                            <a:srgbClr val="000000"/>
                          </a:solidFill>
                          <a:effectLst/>
                          <a:latin typeface="Calibri" panose="020F0502020204030204" pitchFamily="34" charset="0"/>
                        </a:rPr>
                        <a:t>Moderate Density</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tc>
                  <a:txBody>
                    <a:bodyPr/>
                    <a:lstStyle/>
                    <a:p>
                      <a:pPr algn="ctr" fontAlgn="ctr"/>
                      <a:r>
                        <a:rPr lang="en-US" sz="600" b="0" i="0" u="none" strike="noStrike" dirty="0">
                          <a:solidFill>
                            <a:srgbClr val="000000"/>
                          </a:solidFill>
                          <a:effectLst/>
                          <a:latin typeface="Calibri" panose="020F0502020204030204" pitchFamily="34" charset="0"/>
                        </a:rPr>
                        <a:t>123.32</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109.24</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10.0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1,092</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68578248"/>
                  </a:ext>
                </a:extLst>
              </a:tr>
              <a:tr h="133552">
                <a:tc>
                  <a:txBody>
                    <a:bodyPr/>
                    <a:lstStyle/>
                    <a:p>
                      <a:pPr algn="ctr" fontAlgn="ctr"/>
                      <a:r>
                        <a:rPr lang="en-US" sz="600" b="0" i="0" u="none" strike="noStrike" dirty="0">
                          <a:solidFill>
                            <a:srgbClr val="000000"/>
                          </a:solidFill>
                          <a:effectLst/>
                          <a:latin typeface="Calibri" panose="020F0502020204030204" pitchFamily="34" charset="0"/>
                        </a:rPr>
                        <a:t>MED</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l" fontAlgn="ctr"/>
                      <a:r>
                        <a:rPr lang="en-US" sz="600" b="0" i="0" u="none" strike="noStrike" dirty="0">
                          <a:solidFill>
                            <a:srgbClr val="000000"/>
                          </a:solidFill>
                          <a:effectLst/>
                          <a:latin typeface="Calibri" panose="020F0502020204030204" pitchFamily="34" charset="0"/>
                        </a:rPr>
                        <a:t>Medium Density</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ctr" fontAlgn="ctr"/>
                      <a:r>
                        <a:rPr lang="en-US" sz="600" b="0" i="0" u="none" strike="noStrike" dirty="0">
                          <a:solidFill>
                            <a:srgbClr val="000000"/>
                          </a:solidFill>
                          <a:effectLst/>
                          <a:latin typeface="Calibri" panose="020F0502020204030204" pitchFamily="34" charset="0"/>
                        </a:rPr>
                        <a:t>483.61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194.88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12.0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2,339</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73489452"/>
                  </a:ext>
                </a:extLst>
              </a:tr>
              <a:tr h="127746">
                <a:tc>
                  <a:txBody>
                    <a:bodyPr/>
                    <a:lstStyle/>
                    <a:p>
                      <a:pPr algn="ctr" fontAlgn="ctr"/>
                      <a:r>
                        <a:rPr lang="en-US" sz="600" b="0" i="0" u="none" strike="noStrike" dirty="0">
                          <a:solidFill>
                            <a:srgbClr val="000000"/>
                          </a:solidFill>
                          <a:effectLst/>
                          <a:latin typeface="Calibri" panose="020F0502020204030204" pitchFamily="34" charset="0"/>
                        </a:rPr>
                        <a:t>HD</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l" fontAlgn="ctr"/>
                      <a:r>
                        <a:rPr lang="en-US" sz="600" b="0" i="0" u="none" strike="noStrike" dirty="0">
                          <a:solidFill>
                            <a:srgbClr val="000000"/>
                          </a:solidFill>
                          <a:effectLst/>
                          <a:latin typeface="Calibri" panose="020F0502020204030204" pitchFamily="34" charset="0"/>
                        </a:rPr>
                        <a:t>High Density</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ctr" fontAlgn="ctr"/>
                      <a:r>
                        <a:rPr lang="en-US" sz="600" b="0" i="0" u="none" strike="noStrike" dirty="0">
                          <a:solidFill>
                            <a:srgbClr val="000000"/>
                          </a:solidFill>
                          <a:effectLst/>
                          <a:latin typeface="Calibri" panose="020F0502020204030204" pitchFamily="34" charset="0"/>
                        </a:rPr>
                        <a:t>120.45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20.84</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12.0 - 25.0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521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06295795"/>
                  </a:ext>
                </a:extLst>
              </a:tr>
              <a:tr h="162585">
                <a:tc>
                  <a:txBody>
                    <a:bodyPr/>
                    <a:lstStyle/>
                    <a:p>
                      <a:pPr algn="ctr" fontAlgn="ctr"/>
                      <a:r>
                        <a:rPr lang="en-US" sz="600" b="0" i="0" u="none" strike="noStrike" dirty="0">
                          <a:solidFill>
                            <a:srgbClr val="000000"/>
                          </a:solidFill>
                          <a:effectLst/>
                          <a:latin typeface="Calibri" panose="020F0502020204030204" pitchFamily="34" charset="0"/>
                        </a:rPr>
                        <a:t>MH</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ctr"/>
                      <a:r>
                        <a:rPr lang="en-US" sz="600" b="0" i="0" u="none" strike="noStrike" dirty="0">
                          <a:solidFill>
                            <a:srgbClr val="000000"/>
                          </a:solidFill>
                          <a:effectLst/>
                          <a:latin typeface="Calibri" panose="020F0502020204030204" pitchFamily="34" charset="0"/>
                        </a:rPr>
                        <a:t>Mobile Home</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600" b="0" i="0" u="none" strike="noStrike" dirty="0">
                          <a:solidFill>
                            <a:srgbClr val="000000"/>
                          </a:solidFill>
                          <a:effectLst/>
                          <a:latin typeface="Calibri" panose="020F0502020204030204" pitchFamily="34" charset="0"/>
                        </a:rPr>
                        <a:t>515.76</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12.01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8.7</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b"/>
                      <a:r>
                        <a:rPr lang="en-US" sz="600" b="0" i="0" u="none" strike="noStrike" dirty="0">
                          <a:solidFill>
                            <a:srgbClr val="000000"/>
                          </a:solidFill>
                          <a:effectLst/>
                          <a:latin typeface="Calibri" panose="020F0502020204030204" pitchFamily="34" charset="0"/>
                        </a:rPr>
                        <a:t>sf</a:t>
                      </a:r>
                    </a:p>
                  </a:txBody>
                  <a:tcPr marL="5385" marR="5385" marT="53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499480148"/>
                  </a:ext>
                </a:extLst>
              </a:tr>
              <a:tr h="255490">
                <a:tc rowSpan="2">
                  <a:txBody>
                    <a:bodyPr/>
                    <a:lstStyle/>
                    <a:p>
                      <a:pPr algn="ctr" fontAlgn="ctr"/>
                      <a:r>
                        <a:rPr lang="en-US" sz="600" b="0" i="0" u="none" strike="noStrike" dirty="0">
                          <a:solidFill>
                            <a:srgbClr val="000000"/>
                          </a:solidFill>
                          <a:effectLst/>
                          <a:latin typeface="Calibri" panose="020F0502020204030204" pitchFamily="34" charset="0"/>
                        </a:rPr>
                        <a:t>MUN</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l" fontAlgn="ctr"/>
                      <a:r>
                        <a:rPr lang="en-US" sz="600" b="0" i="0" u="none" strike="noStrike" dirty="0">
                          <a:solidFill>
                            <a:srgbClr val="000000"/>
                          </a:solidFill>
                          <a:effectLst/>
                          <a:latin typeface="Calibri" panose="020F0502020204030204" pitchFamily="34" charset="0"/>
                        </a:rPr>
                        <a:t>Mixed Use Neighborhood </a:t>
                      </a:r>
                      <a:br>
                        <a:rPr lang="en-US" sz="600" b="0" i="0" u="none" strike="noStrike" dirty="0">
                          <a:solidFill>
                            <a:srgbClr val="000000"/>
                          </a:solidFill>
                          <a:effectLst/>
                          <a:latin typeface="Calibri" panose="020F0502020204030204" pitchFamily="34" charset="0"/>
                        </a:rPr>
                      </a:br>
                      <a:r>
                        <a:rPr lang="en-US" sz="600" b="0" i="0" u="none" strike="noStrike" dirty="0">
                          <a:solidFill>
                            <a:srgbClr val="000000"/>
                          </a:solidFill>
                          <a:effectLst/>
                          <a:latin typeface="Calibri" panose="020F0502020204030204" pitchFamily="34" charset="0"/>
                        </a:rPr>
                        <a:t>(min. 50% residential)</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fontAlgn="ctr"/>
                      <a:r>
                        <a:rPr lang="en-US" sz="600" b="0" i="0" u="none" strike="noStrike" dirty="0">
                          <a:solidFill>
                            <a:srgbClr val="000000"/>
                          </a:solidFill>
                          <a:effectLst/>
                          <a:latin typeface="Calibri" panose="020F0502020204030204" pitchFamily="34" charset="0"/>
                        </a:rPr>
                        <a:t>138.78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rowSpan="2">
                  <a:txBody>
                    <a:bodyPr/>
                    <a:lstStyle/>
                    <a:p>
                      <a:pPr algn="ctr" fontAlgn="ctr"/>
                      <a:r>
                        <a:rPr lang="en-US" sz="600" b="0" i="0" u="none" strike="noStrike" dirty="0">
                          <a:solidFill>
                            <a:srgbClr val="000000"/>
                          </a:solidFill>
                          <a:effectLst/>
                          <a:latin typeface="Calibri" panose="020F0502020204030204" pitchFamily="34" charset="0"/>
                        </a:rPr>
                        <a:t>66.50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0" i="0" u="none" strike="noStrike" dirty="0">
                          <a:solidFill>
                            <a:srgbClr val="000000"/>
                          </a:solidFill>
                          <a:effectLst/>
                          <a:latin typeface="Calibri" panose="020F0502020204030204" pitchFamily="34" charset="0"/>
                        </a:rPr>
                        <a:t>12.0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1" i="0" u="none" strike="noStrike" dirty="0">
                          <a:solidFill>
                            <a:srgbClr val="000000"/>
                          </a:solidFill>
                          <a:effectLst/>
                          <a:latin typeface="Calibri" panose="020F0502020204030204" pitchFamily="34" charset="0"/>
                        </a:rPr>
                        <a:t>399</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residential units (using 50%)</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Commercial (50%)</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Professional Office (50%)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8947828"/>
                  </a:ext>
                </a:extLst>
              </a:tr>
              <a:tr h="191619">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0.10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0.20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144,838</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289,676</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tc>
                <a:extLst>
                  <a:ext uri="{0D108BD9-81ED-4DB2-BD59-A6C34878D82A}">
                    <a16:rowId xmlns:a16="http://schemas.microsoft.com/office/drawing/2014/main" val="4251265830"/>
                  </a:ext>
                </a:extLst>
              </a:tr>
              <a:tr h="284524">
                <a:tc rowSpan="2">
                  <a:txBody>
                    <a:bodyPr/>
                    <a:lstStyle/>
                    <a:p>
                      <a:pPr algn="ctr" fontAlgn="ctr"/>
                      <a:r>
                        <a:rPr lang="en-US" sz="600" b="0" i="0" u="none" strike="noStrike" dirty="0">
                          <a:solidFill>
                            <a:srgbClr val="000000"/>
                          </a:solidFill>
                          <a:effectLst/>
                          <a:latin typeface="Calibri" panose="020F0502020204030204" pitchFamily="34" charset="0"/>
                        </a:rPr>
                        <a:t>MUC</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CC"/>
                    </a:solidFill>
                  </a:tcPr>
                </a:tc>
                <a:tc rowSpan="2">
                  <a:txBody>
                    <a:bodyPr/>
                    <a:lstStyle/>
                    <a:p>
                      <a:pPr algn="l" fontAlgn="ctr"/>
                      <a:r>
                        <a:rPr lang="en-US" sz="600" b="0" i="0" u="none" strike="noStrike" dirty="0">
                          <a:solidFill>
                            <a:srgbClr val="000000"/>
                          </a:solidFill>
                          <a:effectLst/>
                          <a:latin typeface="Calibri" panose="020F0502020204030204" pitchFamily="34" charset="0"/>
                        </a:rPr>
                        <a:t>Mixed Use Commercial </a:t>
                      </a:r>
                      <a:br>
                        <a:rPr lang="en-US" sz="600" b="0" i="0" u="none" strike="noStrike" dirty="0">
                          <a:solidFill>
                            <a:srgbClr val="000000"/>
                          </a:solidFill>
                          <a:effectLst/>
                          <a:latin typeface="Calibri" panose="020F0502020204030204" pitchFamily="34" charset="0"/>
                        </a:rPr>
                      </a:br>
                      <a:r>
                        <a:rPr lang="en-US" sz="600" b="0" i="0" u="none" strike="noStrike" dirty="0">
                          <a:solidFill>
                            <a:srgbClr val="000000"/>
                          </a:solidFill>
                          <a:effectLst/>
                          <a:latin typeface="Calibri" panose="020F0502020204030204" pitchFamily="34" charset="0"/>
                        </a:rPr>
                        <a:t>(min. 40% residential)</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CC"/>
                    </a:solidFill>
                  </a:tcPr>
                </a:tc>
                <a:tc rowSpan="2">
                  <a:txBody>
                    <a:bodyPr/>
                    <a:lstStyle/>
                    <a:p>
                      <a:pPr algn="ctr" fontAlgn="ctr"/>
                      <a:r>
                        <a:rPr lang="en-US" sz="600" b="0" i="0" u="none" strike="noStrike" dirty="0">
                          <a:solidFill>
                            <a:srgbClr val="000000"/>
                          </a:solidFill>
                          <a:effectLst/>
                          <a:latin typeface="Calibri" panose="020F0502020204030204" pitchFamily="34" charset="0"/>
                        </a:rPr>
                        <a:t>230.07</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tcPr>
                </a:tc>
                <a:tc rowSpan="2">
                  <a:txBody>
                    <a:bodyPr/>
                    <a:lstStyle/>
                    <a:p>
                      <a:pPr algn="ctr" fontAlgn="ctr"/>
                      <a:r>
                        <a:rPr lang="en-US" sz="600" b="0" i="0" u="none" strike="noStrike" dirty="0">
                          <a:solidFill>
                            <a:srgbClr val="000000"/>
                          </a:solidFill>
                          <a:effectLst/>
                          <a:latin typeface="Calibri" panose="020F0502020204030204" pitchFamily="34" charset="0"/>
                        </a:rPr>
                        <a:t>57.22</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0" i="0" u="none" strike="noStrike" dirty="0">
                          <a:solidFill>
                            <a:srgbClr val="000000"/>
                          </a:solidFill>
                          <a:effectLst/>
                          <a:latin typeface="Calibri" panose="020F0502020204030204" pitchFamily="34" charset="0"/>
                        </a:rPr>
                        <a:t>25.0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1" i="0" u="none" strike="noStrike" dirty="0">
                          <a:solidFill>
                            <a:srgbClr val="000000"/>
                          </a:solidFill>
                          <a:effectLst/>
                          <a:latin typeface="Calibri" panose="020F0502020204030204" pitchFamily="34" charset="0"/>
                        </a:rPr>
                        <a:t>572</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residential units (using 40%)</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Commercial (60%)</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Professional Office (60%)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377695530"/>
                  </a:ext>
                </a:extLst>
              </a:tr>
              <a:tr h="209038">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0.35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0.25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523,458</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373,898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tc>
                <a:extLst>
                  <a:ext uri="{0D108BD9-81ED-4DB2-BD59-A6C34878D82A}">
                    <a16:rowId xmlns:a16="http://schemas.microsoft.com/office/drawing/2014/main" val="2570501641"/>
                  </a:ext>
                </a:extLst>
              </a:tr>
              <a:tr h="214845">
                <a:tc>
                  <a:txBody>
                    <a:bodyPr/>
                    <a:lstStyle/>
                    <a:p>
                      <a:pPr algn="ctr" fontAlgn="ctr"/>
                      <a:r>
                        <a:rPr lang="en-US" sz="600" b="0" i="0" u="none" strike="noStrike" dirty="0">
                          <a:solidFill>
                            <a:srgbClr val="000000"/>
                          </a:solidFill>
                          <a:effectLst/>
                          <a:latin typeface="Calibri" panose="020F0502020204030204" pitchFamily="34" charset="0"/>
                        </a:rPr>
                        <a:t>LMU</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CC"/>
                    </a:solidFill>
                  </a:tcPr>
                </a:tc>
                <a:tc>
                  <a:txBody>
                    <a:bodyPr/>
                    <a:lstStyle/>
                    <a:p>
                      <a:pPr algn="l" fontAlgn="ctr"/>
                      <a:r>
                        <a:rPr lang="en-US" sz="600" b="0" i="0" u="none" strike="noStrike" dirty="0">
                          <a:solidFill>
                            <a:srgbClr val="000000"/>
                          </a:solidFill>
                          <a:effectLst/>
                          <a:latin typeface="Calibri" panose="020F0502020204030204" pitchFamily="34" charset="0"/>
                        </a:rPr>
                        <a:t>Lakeside Mixed Use</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CC"/>
                    </a:solidFill>
                  </a:tcPr>
                </a:tc>
                <a:tc>
                  <a:txBody>
                    <a:bodyPr/>
                    <a:lstStyle/>
                    <a:p>
                      <a:pPr algn="ctr" fontAlgn="ctr"/>
                      <a:r>
                        <a:rPr lang="en-US" sz="600" b="0" i="0" u="none" strike="noStrike" dirty="0">
                          <a:solidFill>
                            <a:srgbClr val="000000"/>
                          </a:solidFill>
                          <a:effectLst/>
                          <a:latin typeface="Calibri" panose="020F0502020204030204" pitchFamily="34" charset="0"/>
                        </a:rPr>
                        <a:t>1386.29</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1374.07</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ctr"/>
                      <a:r>
                        <a:rPr lang="en-US" sz="600" b="0" i="0" u="none" strike="noStrike" dirty="0">
                          <a:solidFill>
                            <a:srgbClr val="000000"/>
                          </a:solidFill>
                          <a:effectLst/>
                          <a:latin typeface="Calibri" panose="020F0502020204030204" pitchFamily="34" charset="0"/>
                        </a:rPr>
                        <a:t>see separate table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2,500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2,500,000</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81426941"/>
                  </a:ext>
                </a:extLst>
              </a:tr>
              <a:tr h="267105">
                <a:tc rowSpan="2">
                  <a:txBody>
                    <a:bodyPr/>
                    <a:lstStyle/>
                    <a:p>
                      <a:pPr algn="ctr" fontAlgn="ctr"/>
                      <a:r>
                        <a:rPr lang="en-US" sz="600" b="0" i="0" u="none" strike="noStrike" dirty="0">
                          <a:solidFill>
                            <a:srgbClr val="000000"/>
                          </a:solidFill>
                          <a:effectLst/>
                          <a:latin typeface="Calibri" panose="020F0502020204030204" pitchFamily="34" charset="0"/>
                        </a:rPr>
                        <a:t>COM</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2">
                  <a:txBody>
                    <a:bodyPr/>
                    <a:lstStyle/>
                    <a:p>
                      <a:pPr algn="l" fontAlgn="ctr"/>
                      <a:r>
                        <a:rPr lang="en-US" sz="600" b="0" i="0" u="none" strike="noStrike" dirty="0">
                          <a:solidFill>
                            <a:srgbClr val="000000"/>
                          </a:solidFill>
                          <a:effectLst/>
                          <a:latin typeface="Calibri" panose="020F0502020204030204" pitchFamily="34" charset="0"/>
                        </a:rPr>
                        <a:t>Commercial</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2">
                  <a:txBody>
                    <a:bodyPr/>
                    <a:lstStyle/>
                    <a:p>
                      <a:pPr algn="ctr" fontAlgn="ctr"/>
                      <a:r>
                        <a:rPr lang="en-US" sz="600" b="0" i="0" u="none" strike="noStrike" dirty="0">
                          <a:solidFill>
                            <a:srgbClr val="000000"/>
                          </a:solidFill>
                          <a:effectLst/>
                          <a:latin typeface="Calibri" panose="020F0502020204030204" pitchFamily="34" charset="0"/>
                        </a:rPr>
                        <a:t>622.18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tcPr>
                </a:tc>
                <a:tc rowSpan="2">
                  <a:txBody>
                    <a:bodyPr/>
                    <a:lstStyle/>
                    <a:p>
                      <a:pPr algn="ctr" fontAlgn="ctr"/>
                      <a:r>
                        <a:rPr lang="en-US" sz="600" b="0" i="0" u="none" strike="noStrike" dirty="0">
                          <a:solidFill>
                            <a:srgbClr val="000000"/>
                          </a:solidFill>
                          <a:effectLst/>
                          <a:latin typeface="Calibri" panose="020F0502020204030204" pitchFamily="34" charset="0"/>
                        </a:rPr>
                        <a:t>217.43</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468899378"/>
                  </a:ext>
                </a:extLst>
              </a:tr>
              <a:tr h="220651">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0.35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0.30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3,314,979</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2,841,411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tc>
                <a:extLst>
                  <a:ext uri="{0D108BD9-81ED-4DB2-BD59-A6C34878D82A}">
                    <a16:rowId xmlns:a16="http://schemas.microsoft.com/office/drawing/2014/main" val="2871957166"/>
                  </a:ext>
                </a:extLst>
              </a:tr>
              <a:tr h="267105">
                <a:tc rowSpan="2">
                  <a:txBody>
                    <a:bodyPr/>
                    <a:lstStyle/>
                    <a:p>
                      <a:pPr algn="ctr" fontAlgn="ctr"/>
                      <a:r>
                        <a:rPr lang="en-US" sz="600" b="0" i="0" u="none" strike="noStrike" dirty="0">
                          <a:solidFill>
                            <a:srgbClr val="000000"/>
                          </a:solidFill>
                          <a:effectLst/>
                          <a:latin typeface="Calibri" panose="020F0502020204030204" pitchFamily="34" charset="0"/>
                        </a:rPr>
                        <a:t>CD</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rowSpan="2">
                  <a:txBody>
                    <a:bodyPr/>
                    <a:lstStyle/>
                    <a:p>
                      <a:pPr algn="l" fontAlgn="ctr"/>
                      <a:r>
                        <a:rPr lang="en-US" sz="600" b="0" i="0" u="none" strike="noStrike" dirty="0">
                          <a:solidFill>
                            <a:srgbClr val="000000"/>
                          </a:solidFill>
                          <a:effectLst/>
                          <a:latin typeface="Calibri" panose="020F0502020204030204" pitchFamily="34" charset="0"/>
                        </a:rPr>
                        <a:t>Commercial Downtown</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rowSpan="2">
                  <a:txBody>
                    <a:bodyPr/>
                    <a:lstStyle/>
                    <a:p>
                      <a:pPr algn="ctr" fontAlgn="ctr"/>
                      <a:r>
                        <a:rPr lang="en-US" sz="600" b="0" i="0" u="none" strike="noStrike" dirty="0">
                          <a:solidFill>
                            <a:srgbClr val="000000"/>
                          </a:solidFill>
                          <a:effectLst/>
                          <a:latin typeface="Calibri" panose="020F0502020204030204" pitchFamily="34" charset="0"/>
                        </a:rPr>
                        <a:t>54.60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tcPr>
                </a:tc>
                <a:tc rowSpan="2">
                  <a:txBody>
                    <a:bodyPr/>
                    <a:lstStyle/>
                    <a:p>
                      <a:pPr algn="ctr" fontAlgn="ctr"/>
                      <a:r>
                        <a:rPr lang="en-US" sz="600" b="0" i="0" u="none" strike="noStrike" dirty="0">
                          <a:solidFill>
                            <a:srgbClr val="000000"/>
                          </a:solidFill>
                          <a:effectLst/>
                          <a:latin typeface="Calibri" panose="020F0502020204030204" pitchFamily="34" charset="0"/>
                        </a:rPr>
                        <a:t>8.61</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0" i="0" u="none" strike="noStrike" dirty="0">
                          <a:solidFill>
                            <a:srgbClr val="000000"/>
                          </a:solidFill>
                          <a:effectLst/>
                          <a:latin typeface="Calibri" panose="020F0502020204030204" pitchFamily="34" charset="0"/>
                        </a:rPr>
                        <a:t>25.0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600" b="1" i="0" u="none" strike="noStrike" dirty="0">
                          <a:solidFill>
                            <a:srgbClr val="000000"/>
                          </a:solidFill>
                          <a:effectLst/>
                          <a:latin typeface="Calibri" panose="020F0502020204030204" pitchFamily="34" charset="0"/>
                        </a:rPr>
                        <a:t>215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Commercial</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Professional Office</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92998168"/>
                  </a:ext>
                </a:extLst>
              </a:tr>
              <a:tr h="214845">
                <a:tc vMerge="1">
                  <a:txBody>
                    <a:bodyPr/>
                    <a:lstStyle/>
                    <a:p>
                      <a:endParaRPr lang="en-US"/>
                    </a:p>
                  </a:txBody>
                  <a:tcPr/>
                </a:tc>
                <a:tc vMerge="1">
                  <a:txBody>
                    <a:bodyPr/>
                    <a:lstStyle/>
                    <a:p>
                      <a:endParaRPr lang="en-US"/>
                    </a:p>
                  </a:txBody>
                  <a:tcPr/>
                </a:tc>
                <a:tc vMerge="1">
                  <a:txBody>
                    <a:bodyPr/>
                    <a:lstStyle/>
                    <a:p>
                      <a:endParaRPr lang="en-US" dirty="0"/>
                    </a:p>
                  </a:txBody>
                  <a:tcPr/>
                </a:tc>
                <a:tc vMerge="1">
                  <a:txBody>
                    <a:bodyPr/>
                    <a:lstStyle/>
                    <a:p>
                      <a:endParaRPr lang="en-US"/>
                    </a:p>
                  </a:txBody>
                  <a:tcPr/>
                </a:tc>
                <a:tc v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0.50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1.00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187,516</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1" i="0" u="none" strike="noStrike" dirty="0">
                          <a:solidFill>
                            <a:srgbClr val="000000"/>
                          </a:solidFill>
                          <a:effectLst/>
                          <a:latin typeface="Calibri" panose="020F0502020204030204" pitchFamily="34" charset="0"/>
                        </a:rPr>
                        <a:t>375,033</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vMerge="1">
                  <a:txBody>
                    <a:bodyPr/>
                    <a:lstStyle/>
                    <a:p>
                      <a:endParaRPr lang="en-US"/>
                    </a:p>
                  </a:txBody>
                  <a:tcPr/>
                </a:tc>
                <a:extLst>
                  <a:ext uri="{0D108BD9-81ED-4DB2-BD59-A6C34878D82A}">
                    <a16:rowId xmlns:a16="http://schemas.microsoft.com/office/drawing/2014/main" val="567381018"/>
                  </a:ext>
                </a:extLst>
              </a:tr>
              <a:tr h="209038">
                <a:tc>
                  <a:txBody>
                    <a:bodyPr/>
                    <a:lstStyle/>
                    <a:p>
                      <a:pPr algn="ctr" fontAlgn="ctr"/>
                      <a:r>
                        <a:rPr lang="en-US" sz="700" b="0" i="0" u="none" strike="noStrike" dirty="0">
                          <a:solidFill>
                            <a:srgbClr val="000000"/>
                          </a:solidFill>
                          <a:effectLst/>
                          <a:latin typeface="Calibri" panose="020F0502020204030204" pitchFamily="34" charset="0"/>
                        </a:rPr>
                        <a:t>PUB</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6ED8"/>
                    </a:solidFill>
                  </a:tcPr>
                </a:tc>
                <a:tc>
                  <a:txBody>
                    <a:bodyPr/>
                    <a:lstStyle/>
                    <a:p>
                      <a:pPr algn="l" fontAlgn="ctr"/>
                      <a:r>
                        <a:rPr lang="en-US" sz="700" b="0" i="0" u="none" strike="noStrike" dirty="0">
                          <a:solidFill>
                            <a:srgbClr val="000000"/>
                          </a:solidFill>
                          <a:effectLst/>
                          <a:latin typeface="Calibri" panose="020F0502020204030204" pitchFamily="34" charset="0"/>
                        </a:rPr>
                        <a:t>Public Facility/Institutional</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76ED8"/>
                    </a:solidFill>
                  </a:tcPr>
                </a:tc>
                <a:tc>
                  <a:txBody>
                    <a:bodyPr/>
                    <a:lstStyle/>
                    <a:p>
                      <a:pPr algn="ctr" fontAlgn="ctr"/>
                      <a:r>
                        <a:rPr lang="en-US" sz="600" b="0" i="0" u="none" strike="noStrike" dirty="0">
                          <a:solidFill>
                            <a:srgbClr val="000000"/>
                          </a:solidFill>
                          <a:effectLst/>
                          <a:latin typeface="Calibri" panose="020F0502020204030204" pitchFamily="34" charset="0"/>
                        </a:rPr>
                        <a:t>618.48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0.48</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0.50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10,560</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032483212"/>
                  </a:ext>
                </a:extLst>
              </a:tr>
              <a:tr h="197425">
                <a:tc>
                  <a:txBody>
                    <a:bodyPr/>
                    <a:lstStyle/>
                    <a:p>
                      <a:pPr algn="ctr" fontAlgn="ctr"/>
                      <a:r>
                        <a:rPr lang="en-US" sz="700" b="0" i="0" u="none" strike="noStrike" dirty="0">
                          <a:solidFill>
                            <a:srgbClr val="000000"/>
                          </a:solidFill>
                          <a:effectLst/>
                          <a:latin typeface="Calibri" panose="020F0502020204030204" pitchFamily="34" charset="0"/>
                        </a:rPr>
                        <a:t>IND</a:t>
                      </a:r>
                    </a:p>
                  </a:txBody>
                  <a:tcPr marL="6256"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tc>
                  <a:txBody>
                    <a:bodyPr/>
                    <a:lstStyle/>
                    <a:p>
                      <a:pPr algn="l" fontAlgn="ctr"/>
                      <a:r>
                        <a:rPr lang="en-US" sz="700" b="0" i="0" u="none" strike="noStrike" dirty="0">
                          <a:solidFill>
                            <a:srgbClr val="000000"/>
                          </a:solidFill>
                          <a:effectLst/>
                          <a:latin typeface="Calibri" panose="020F0502020204030204" pitchFamily="34" charset="0"/>
                        </a:rPr>
                        <a:t>Industrial</a:t>
                      </a:r>
                    </a:p>
                  </a:txBody>
                  <a:tcPr marL="56300" marR="6256" marT="62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tc>
                  <a:txBody>
                    <a:bodyPr/>
                    <a:lstStyle/>
                    <a:p>
                      <a:pPr algn="ctr" fontAlgn="ctr"/>
                      <a:r>
                        <a:rPr lang="en-US" sz="600" b="0" i="0" u="none" strike="noStrike" dirty="0">
                          <a:solidFill>
                            <a:srgbClr val="000000"/>
                          </a:solidFill>
                          <a:effectLst/>
                          <a:latin typeface="Calibri" panose="020F0502020204030204" pitchFamily="34" charset="0"/>
                        </a:rPr>
                        <a:t>312.05</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86.06</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0.50</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1,874,340</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79061921"/>
                  </a:ext>
                </a:extLst>
              </a:tr>
              <a:tr h="348397">
                <a:tc>
                  <a:txBody>
                    <a:bodyPr/>
                    <a:lstStyle/>
                    <a:p>
                      <a:pPr algn="ctr" fontAlgn="ctr"/>
                      <a:r>
                        <a:rPr lang="en-US" sz="600" b="0" i="0" u="none" strike="noStrike" dirty="0">
                          <a:solidFill>
                            <a:srgbClr val="000000"/>
                          </a:solidFill>
                          <a:effectLst/>
                          <a:latin typeface="Calibri" panose="020F0502020204030204" pitchFamily="34" charset="0"/>
                        </a:rPr>
                        <a:t>CONS</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ctr"/>
                      <a:r>
                        <a:rPr lang="en-US" sz="600" b="0" i="0" u="none" strike="noStrike" dirty="0">
                          <a:solidFill>
                            <a:srgbClr val="000000"/>
                          </a:solidFill>
                          <a:effectLst/>
                          <a:latin typeface="Calibri" panose="020F0502020204030204" pitchFamily="34" charset="0"/>
                        </a:rPr>
                        <a:t>Wetlands/Conservation</a:t>
                      </a:r>
                    </a:p>
                  </a:txBody>
                  <a:tcPr marL="48468"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600" b="0" i="0" u="none" strike="noStrike" dirty="0">
                          <a:solidFill>
                            <a:srgbClr val="000000"/>
                          </a:solidFill>
                          <a:effectLst/>
                          <a:latin typeface="Calibri" panose="020F0502020204030204" pitchFamily="34" charset="0"/>
                        </a:rPr>
                        <a:t>378.14</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40.47</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1.0 (providing conservation easement granted)</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600" b="0"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600" b="0" i="0" u="none" strike="noStrike" dirty="0">
                          <a:solidFill>
                            <a:srgbClr val="000000"/>
                          </a:solidFill>
                          <a:effectLst/>
                          <a:latin typeface="Calibri" panose="020F0502020204030204" pitchFamily="34" charset="0"/>
                        </a:rPr>
                        <a:t>residential units</a:t>
                      </a:r>
                    </a:p>
                  </a:txBody>
                  <a:tcPr marL="5385" marR="5385" marT="538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gridSpan="2">
                  <a:txBody>
                    <a:bodyPr/>
                    <a:lstStyle/>
                    <a:p>
                      <a:pPr algn="ctr" fontAlgn="ctr"/>
                      <a:r>
                        <a:rPr lang="en-US" sz="600" b="1" i="0" u="none" strike="noStrike" dirty="0">
                          <a:solidFill>
                            <a:srgbClr val="000000"/>
                          </a:solidFill>
                          <a:effectLst/>
                          <a:latin typeface="Calibri" panose="020F0502020204030204" pitchFamily="34" charset="0"/>
                        </a:rPr>
                        <a:t>-</a:t>
                      </a:r>
                    </a:p>
                  </a:txBody>
                  <a:tcPr marL="5385" marR="5385" marT="538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a:txBody>
                    <a:bodyPr/>
                    <a:lstStyle/>
                    <a:p>
                      <a:pPr algn="ctr" fontAlgn="ctr"/>
                      <a:r>
                        <a:rPr lang="en-US" sz="600" b="0" i="0" u="none" strike="noStrike" dirty="0">
                          <a:solidFill>
                            <a:srgbClr val="000000"/>
                          </a:solidFill>
                          <a:effectLst/>
                          <a:latin typeface="Calibri" panose="020F0502020204030204" pitchFamily="34" charset="0"/>
                        </a:rPr>
                        <a:t>sf</a:t>
                      </a:r>
                    </a:p>
                  </a:txBody>
                  <a:tcPr marL="5385" marR="5385" marT="53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548258066"/>
                  </a:ext>
                </a:extLst>
              </a:tr>
            </a:tbl>
          </a:graphicData>
        </a:graphic>
      </p:graphicFrame>
      <p:sp>
        <p:nvSpPr>
          <p:cNvPr id="8" name="TextBox 7">
            <a:extLst>
              <a:ext uri="{FF2B5EF4-FFF2-40B4-BE49-F238E27FC236}">
                <a16:creationId xmlns:a16="http://schemas.microsoft.com/office/drawing/2014/main" id="{BA984EF2-FCFB-462E-B42A-1BFDCEA275DA}"/>
              </a:ext>
            </a:extLst>
          </p:cNvPr>
          <p:cNvSpPr txBox="1"/>
          <p:nvPr/>
        </p:nvSpPr>
        <p:spPr>
          <a:xfrm>
            <a:off x="647699" y="6526184"/>
            <a:ext cx="10896602" cy="307777"/>
          </a:xfrm>
          <a:prstGeom prst="rect">
            <a:avLst/>
          </a:prstGeom>
          <a:noFill/>
        </p:spPr>
        <p:txBody>
          <a:bodyPr wrap="square" rtlCol="0">
            <a:spAutoFit/>
          </a:bodyPr>
          <a:lstStyle/>
          <a:p>
            <a:pPr algn="ctr"/>
            <a:r>
              <a:rPr lang="en-US" sz="1400" i="1" dirty="0">
                <a:solidFill>
                  <a:schemeClr val="bg1"/>
                </a:solidFill>
              </a:rPr>
              <a:t>Source: City of Tavares; State of Florida, Department of Revenue; Florida Geographic Data Library</a:t>
            </a:r>
          </a:p>
        </p:txBody>
      </p:sp>
    </p:spTree>
    <p:extLst>
      <p:ext uri="{BB962C8B-B14F-4D97-AF65-F5344CB8AC3E}">
        <p14:creationId xmlns:p14="http://schemas.microsoft.com/office/powerpoint/2010/main" val="18297360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3DB5357-3346-459F-AB1A-6A769CF3F158}"/>
              </a:ext>
            </a:extLst>
          </p:cNvPr>
          <p:cNvPicPr>
            <a:picLocks noChangeAspect="1"/>
          </p:cNvPicPr>
          <p:nvPr/>
        </p:nvPicPr>
        <p:blipFill>
          <a:blip r:embed="rId2"/>
          <a:stretch>
            <a:fillRect/>
          </a:stretch>
        </p:blipFill>
        <p:spPr>
          <a:xfrm>
            <a:off x="9057595" y="2217490"/>
            <a:ext cx="2413934" cy="3557017"/>
          </a:xfrm>
          <a:prstGeom prst="rect">
            <a:avLst/>
          </a:prstGeom>
        </p:spPr>
      </p:pic>
      <p:sp>
        <p:nvSpPr>
          <p:cNvPr id="10" name="Title 1">
            <a:extLst>
              <a:ext uri="{FF2B5EF4-FFF2-40B4-BE49-F238E27FC236}">
                <a16:creationId xmlns:a16="http://schemas.microsoft.com/office/drawing/2014/main" id="{84662813-B21C-427B-9B90-5C0F7D6DA890}"/>
              </a:ext>
            </a:extLst>
          </p:cNvPr>
          <p:cNvSpPr>
            <a:spLocks noGrp="1"/>
          </p:cNvSpPr>
          <p:nvPr>
            <p:ph type="title"/>
          </p:nvPr>
        </p:nvSpPr>
        <p:spPr>
          <a:xfrm>
            <a:off x="8887519" y="526891"/>
            <a:ext cx="2754086" cy="1325563"/>
          </a:xfrm>
        </p:spPr>
        <p:txBody>
          <a:bodyPr>
            <a:normAutofit fontScale="90000"/>
          </a:bodyPr>
          <a:lstStyle/>
          <a:p>
            <a:pPr algn="ctr"/>
            <a:r>
              <a:rPr lang="en-US" sz="3600" dirty="0"/>
              <a:t>Lake County </a:t>
            </a:r>
            <a:br>
              <a:rPr lang="en-US" sz="3600" dirty="0"/>
            </a:br>
            <a:r>
              <a:rPr lang="en-US" sz="3600" dirty="0"/>
              <a:t>FLU </a:t>
            </a:r>
            <a:br>
              <a:rPr lang="en-US" sz="3600" dirty="0"/>
            </a:br>
            <a:r>
              <a:rPr lang="en-US" sz="3600" dirty="0"/>
              <a:t>within </a:t>
            </a:r>
            <a:br>
              <a:rPr lang="en-US" sz="3600" dirty="0"/>
            </a:br>
            <a:r>
              <a:rPr lang="en-US" sz="3600" dirty="0"/>
              <a:t>ISBA</a:t>
            </a:r>
          </a:p>
        </p:txBody>
      </p:sp>
      <p:sp>
        <p:nvSpPr>
          <p:cNvPr id="11" name="TextBox 10">
            <a:extLst>
              <a:ext uri="{FF2B5EF4-FFF2-40B4-BE49-F238E27FC236}">
                <a16:creationId xmlns:a16="http://schemas.microsoft.com/office/drawing/2014/main" id="{1D620404-09BB-497A-B7FB-9D61740A1A4E}"/>
              </a:ext>
            </a:extLst>
          </p:cNvPr>
          <p:cNvSpPr txBox="1"/>
          <p:nvPr/>
        </p:nvSpPr>
        <p:spPr>
          <a:xfrm>
            <a:off x="9293705" y="5983549"/>
            <a:ext cx="2177824" cy="738664"/>
          </a:xfrm>
          <a:prstGeom prst="rect">
            <a:avLst/>
          </a:prstGeom>
          <a:noFill/>
        </p:spPr>
        <p:txBody>
          <a:bodyPr wrap="square" rtlCol="0">
            <a:spAutoFit/>
          </a:bodyPr>
          <a:lstStyle/>
          <a:p>
            <a:r>
              <a:rPr lang="en-US" sz="1400" i="1" dirty="0"/>
              <a:t>Source: Lake County Geographic Information Services</a:t>
            </a:r>
          </a:p>
        </p:txBody>
      </p:sp>
      <p:pic>
        <p:nvPicPr>
          <p:cNvPr id="13" name="Picture 12">
            <a:extLst>
              <a:ext uri="{FF2B5EF4-FFF2-40B4-BE49-F238E27FC236}">
                <a16:creationId xmlns:a16="http://schemas.microsoft.com/office/drawing/2014/main" id="{43CF083E-A862-4F6A-B255-19DEAF5E95BE}"/>
              </a:ext>
            </a:extLst>
          </p:cNvPr>
          <p:cNvPicPr>
            <a:picLocks noChangeAspect="1"/>
          </p:cNvPicPr>
          <p:nvPr/>
        </p:nvPicPr>
        <p:blipFill>
          <a:blip r:embed="rId3"/>
          <a:stretch>
            <a:fillRect/>
          </a:stretch>
        </p:blipFill>
        <p:spPr>
          <a:xfrm>
            <a:off x="-78537" y="0"/>
            <a:ext cx="8778560" cy="6858000"/>
          </a:xfrm>
          <a:prstGeom prst="rect">
            <a:avLst/>
          </a:prstGeom>
        </p:spPr>
      </p:pic>
    </p:spTree>
    <p:extLst>
      <p:ext uri="{BB962C8B-B14F-4D97-AF65-F5344CB8AC3E}">
        <p14:creationId xmlns:p14="http://schemas.microsoft.com/office/powerpoint/2010/main" val="5559306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99D7-B900-4022-8FFF-2A5F9046EE4D}"/>
              </a:ext>
            </a:extLst>
          </p:cNvPr>
          <p:cNvSpPr>
            <a:spLocks noGrp="1"/>
          </p:cNvSpPr>
          <p:nvPr>
            <p:ph type="title"/>
          </p:nvPr>
        </p:nvSpPr>
        <p:spPr/>
        <p:txBody>
          <a:bodyPr>
            <a:normAutofit/>
          </a:bodyPr>
          <a:lstStyle/>
          <a:p>
            <a:r>
              <a:rPr lang="en-US" sz="4000" dirty="0"/>
              <a:t>Future Land Use (Lake County) in ISBA</a:t>
            </a:r>
          </a:p>
        </p:txBody>
      </p:sp>
      <p:graphicFrame>
        <p:nvGraphicFramePr>
          <p:cNvPr id="5" name="Content Placeholder 4">
            <a:extLst>
              <a:ext uri="{FF2B5EF4-FFF2-40B4-BE49-F238E27FC236}">
                <a16:creationId xmlns:a16="http://schemas.microsoft.com/office/drawing/2014/main" id="{0E7E27EB-F1CA-4FFB-9C2C-AAE2B74A893C}"/>
              </a:ext>
            </a:extLst>
          </p:cNvPr>
          <p:cNvGraphicFramePr>
            <a:graphicFrameLocks noGrp="1"/>
          </p:cNvGraphicFramePr>
          <p:nvPr>
            <p:ph idx="1"/>
            <p:extLst>
              <p:ext uri="{D42A27DB-BD31-4B8C-83A1-F6EECF244321}">
                <p14:modId xmlns:p14="http://schemas.microsoft.com/office/powerpoint/2010/main" val="803352750"/>
              </p:ext>
            </p:extLst>
          </p:nvPr>
        </p:nvGraphicFramePr>
        <p:xfrm>
          <a:off x="1016000" y="1407887"/>
          <a:ext cx="9717314" cy="4724760"/>
        </p:xfrm>
        <a:graphic>
          <a:graphicData uri="http://schemas.openxmlformats.org/drawingml/2006/table">
            <a:tbl>
              <a:tblPr/>
              <a:tblGrid>
                <a:gridCol w="2144982">
                  <a:extLst>
                    <a:ext uri="{9D8B030D-6E8A-4147-A177-3AD203B41FA5}">
                      <a16:colId xmlns:a16="http://schemas.microsoft.com/office/drawing/2014/main" val="4241799494"/>
                    </a:ext>
                  </a:extLst>
                </a:gridCol>
                <a:gridCol w="1106646">
                  <a:extLst>
                    <a:ext uri="{9D8B030D-6E8A-4147-A177-3AD203B41FA5}">
                      <a16:colId xmlns:a16="http://schemas.microsoft.com/office/drawing/2014/main" val="896957786"/>
                    </a:ext>
                  </a:extLst>
                </a:gridCol>
                <a:gridCol w="1940047">
                  <a:extLst>
                    <a:ext uri="{9D8B030D-6E8A-4147-A177-3AD203B41FA5}">
                      <a16:colId xmlns:a16="http://schemas.microsoft.com/office/drawing/2014/main" val="3003070079"/>
                    </a:ext>
                  </a:extLst>
                </a:gridCol>
                <a:gridCol w="1940047">
                  <a:extLst>
                    <a:ext uri="{9D8B030D-6E8A-4147-A177-3AD203B41FA5}">
                      <a16:colId xmlns:a16="http://schemas.microsoft.com/office/drawing/2014/main" val="4161777949"/>
                    </a:ext>
                  </a:extLst>
                </a:gridCol>
                <a:gridCol w="1366231">
                  <a:extLst>
                    <a:ext uri="{9D8B030D-6E8A-4147-A177-3AD203B41FA5}">
                      <a16:colId xmlns:a16="http://schemas.microsoft.com/office/drawing/2014/main" val="1586261644"/>
                    </a:ext>
                  </a:extLst>
                </a:gridCol>
                <a:gridCol w="1219361">
                  <a:extLst>
                    <a:ext uri="{9D8B030D-6E8A-4147-A177-3AD203B41FA5}">
                      <a16:colId xmlns:a16="http://schemas.microsoft.com/office/drawing/2014/main" val="940023361"/>
                    </a:ext>
                  </a:extLst>
                </a:gridCol>
              </a:tblGrid>
              <a:tr h="346946">
                <a:tc>
                  <a:txBody>
                    <a:bodyPr/>
                    <a:lstStyle/>
                    <a:p>
                      <a:r>
                        <a:rPr lang="en-US" dirty="0"/>
                        <a:t>County FLU</a:t>
                      </a:r>
                    </a:p>
                  </a:txBody>
                  <a:tcPr/>
                </a:tc>
                <a:tc>
                  <a:txBody>
                    <a:bodyPr/>
                    <a:lstStyle/>
                    <a:p>
                      <a:pPr algn="ctr" fontAlgn="ctr"/>
                      <a:r>
                        <a:rPr lang="en-US" sz="1100" b="1" i="0" u="none" strike="noStrike" dirty="0">
                          <a:solidFill>
                            <a:srgbClr val="000000"/>
                          </a:solidFill>
                          <a:effectLst/>
                          <a:latin typeface="Calibri" panose="020F0502020204030204" pitchFamily="34" charset="0"/>
                        </a:rPr>
                        <a:t>Total Acres</a:t>
                      </a:r>
                    </a:p>
                  </a:txBody>
                  <a:tcPr marL="9439" marR="9439" marT="9439"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Density (du/acre)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Intensity (FAR)</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I.S.R.</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Calibri" panose="020F0502020204030204" pitchFamily="34" charset="0"/>
                        </a:rPr>
                        <a:t>Open Space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800843"/>
                  </a:ext>
                </a:extLst>
              </a:tr>
              <a:tr h="270102">
                <a:tc>
                  <a:txBody>
                    <a:bodyPr/>
                    <a:lstStyle/>
                    <a:p>
                      <a:pPr lvl="1" algn="l" fontAlgn="ctr"/>
                      <a:r>
                        <a:rPr lang="en-US" sz="1100" b="1" i="0" u="none" strike="noStrike" dirty="0">
                          <a:solidFill>
                            <a:srgbClr val="000000"/>
                          </a:solidFill>
                          <a:effectLst/>
                          <a:latin typeface="Calibri" panose="020F0502020204030204" pitchFamily="34" charset="0"/>
                        </a:rPr>
                        <a:t>Conservation</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en-US" sz="1100" b="0" i="0" u="none" strike="noStrike" dirty="0">
                          <a:solidFill>
                            <a:srgbClr val="000000"/>
                          </a:solidFill>
                          <a:effectLst/>
                          <a:latin typeface="Calibri" panose="020F0502020204030204" pitchFamily="34" charset="0"/>
                        </a:rPr>
                        <a:t>47.49</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907472"/>
                  </a:ext>
                </a:extLst>
              </a:tr>
              <a:tr h="318334">
                <a:tc>
                  <a:txBody>
                    <a:bodyPr/>
                    <a:lstStyle/>
                    <a:p>
                      <a:pPr lvl="1" algn="l" fontAlgn="ctr"/>
                      <a:r>
                        <a:rPr lang="en-US" sz="1100" b="1" i="0" u="none" strike="noStrike" dirty="0">
                          <a:solidFill>
                            <a:srgbClr val="000000"/>
                          </a:solidFill>
                          <a:effectLst/>
                          <a:latin typeface="Calibri" panose="020F0502020204030204" pitchFamily="34" charset="0"/>
                        </a:rPr>
                        <a:t>Industrial</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100" b="0" i="0" u="none" strike="noStrike" dirty="0">
                          <a:solidFill>
                            <a:srgbClr val="000000"/>
                          </a:solidFill>
                          <a:effectLst/>
                          <a:latin typeface="Calibri" panose="020F0502020204030204" pitchFamily="34" charset="0"/>
                        </a:rPr>
                        <a:t>258.95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1.00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0.80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1524032"/>
                  </a:ext>
                </a:extLst>
              </a:tr>
              <a:tr h="491971">
                <a:tc>
                  <a:txBody>
                    <a:bodyPr/>
                    <a:lstStyle/>
                    <a:p>
                      <a:pPr lvl="1" algn="l" fontAlgn="ctr"/>
                      <a:r>
                        <a:rPr lang="en-US" sz="1100" b="1" i="0" u="none" strike="noStrike" dirty="0">
                          <a:solidFill>
                            <a:srgbClr val="000000"/>
                          </a:solidFill>
                          <a:effectLst/>
                          <a:latin typeface="Calibri" panose="020F0502020204030204" pitchFamily="34" charset="0"/>
                        </a:rPr>
                        <a:t>Public Service Facility &amp; Infrastructure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100" b="0" i="0" u="none" strike="noStrike" dirty="0">
                          <a:solidFill>
                            <a:srgbClr val="000000"/>
                          </a:solidFill>
                          <a:effectLst/>
                          <a:latin typeface="Calibri" panose="020F0502020204030204" pitchFamily="34" charset="0"/>
                        </a:rPr>
                        <a:t>448.53</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1.00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0.80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3202413"/>
                  </a:ext>
                </a:extLst>
              </a:tr>
              <a:tr h="279749">
                <a:tc>
                  <a:txBody>
                    <a:bodyPr/>
                    <a:lstStyle/>
                    <a:p>
                      <a:pPr lvl="1" algn="l" fontAlgn="ctr"/>
                      <a:r>
                        <a:rPr lang="en-US" sz="1100" b="1" i="0" u="none" strike="noStrike" dirty="0">
                          <a:solidFill>
                            <a:srgbClr val="000000"/>
                          </a:solidFill>
                          <a:effectLst/>
                          <a:latin typeface="Calibri" panose="020F0502020204030204" pitchFamily="34" charset="0"/>
                        </a:rPr>
                        <a:t>Recreation</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en-US" sz="1100" b="0" i="0" u="none" strike="noStrike" dirty="0">
                          <a:solidFill>
                            <a:srgbClr val="000000"/>
                          </a:solidFill>
                          <a:effectLst/>
                          <a:latin typeface="Calibri" panose="020F0502020204030204" pitchFamily="34" charset="0"/>
                        </a:rPr>
                        <a:t>111.85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0.50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966585"/>
                  </a:ext>
                </a:extLst>
              </a:tr>
              <a:tr h="270102">
                <a:tc>
                  <a:txBody>
                    <a:bodyPr/>
                    <a:lstStyle/>
                    <a:p>
                      <a:pPr lvl="1" algn="l" fontAlgn="ctr"/>
                      <a:r>
                        <a:rPr lang="en-US" sz="1100" b="1" i="0" u="none" strike="noStrike" dirty="0">
                          <a:solidFill>
                            <a:srgbClr val="000000"/>
                          </a:solidFill>
                          <a:effectLst/>
                          <a:latin typeface="Calibri" panose="020F0502020204030204" pitchFamily="34" charset="0"/>
                        </a:rPr>
                        <a:t>Rural</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100" b="0" i="0" u="none" strike="noStrike" dirty="0">
                          <a:solidFill>
                            <a:srgbClr val="000000"/>
                          </a:solidFill>
                          <a:effectLst/>
                          <a:latin typeface="Calibri" panose="020F0502020204030204" pitchFamily="34" charset="0"/>
                        </a:rPr>
                        <a:t>1602.91</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1du / 5 net acres</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0.35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7991606"/>
                  </a:ext>
                </a:extLst>
              </a:tr>
              <a:tr h="355706">
                <a:tc>
                  <a:txBody>
                    <a:bodyPr/>
                    <a:lstStyle/>
                    <a:p>
                      <a:pPr lvl="1" algn="l" fontAlgn="ctr"/>
                      <a:r>
                        <a:rPr lang="en-US" sz="1100" b="1" i="0" u="none" strike="noStrike" dirty="0">
                          <a:solidFill>
                            <a:srgbClr val="000000"/>
                          </a:solidFill>
                          <a:effectLst/>
                          <a:latin typeface="Calibri" panose="020F0502020204030204" pitchFamily="34" charset="0"/>
                        </a:rPr>
                        <a:t>Rural Transition (base density)</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100" b="0" i="0" u="none" strike="noStrike" dirty="0">
                          <a:solidFill>
                            <a:srgbClr val="000000"/>
                          </a:solidFill>
                          <a:effectLst/>
                          <a:latin typeface="Calibri" panose="020F0502020204030204" pitchFamily="34" charset="0"/>
                        </a:rPr>
                        <a:t>3064.15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1du / 5 net acres</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4201614"/>
                  </a:ext>
                </a:extLst>
              </a:tr>
              <a:tr h="385859">
                <a:tc>
                  <a:txBody>
                    <a:bodyPr/>
                    <a:lstStyle/>
                    <a:p>
                      <a:pPr lvl="1" algn="l" fontAlgn="ctr"/>
                      <a:r>
                        <a:rPr lang="en-US" sz="1100" b="1" i="0" u="none" strike="noStrike" dirty="0">
                          <a:solidFill>
                            <a:srgbClr val="000000"/>
                          </a:solidFill>
                          <a:effectLst/>
                          <a:latin typeface="Calibri" panose="020F0502020204030204" pitchFamily="34" charset="0"/>
                        </a:rPr>
                        <a:t>Rural Transition (w/ 35% Open Space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1du / 3 net acres</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676335"/>
                  </a:ext>
                </a:extLst>
              </a:tr>
              <a:tr h="385859">
                <a:tc>
                  <a:txBody>
                    <a:bodyPr/>
                    <a:lstStyle/>
                    <a:p>
                      <a:pPr lvl="1" algn="l" fontAlgn="ctr"/>
                      <a:r>
                        <a:rPr lang="en-US" sz="1100" b="1" i="0" u="none" strike="noStrike" dirty="0">
                          <a:solidFill>
                            <a:srgbClr val="000000"/>
                          </a:solidFill>
                          <a:effectLst/>
                          <a:latin typeface="Calibri" panose="020F0502020204030204" pitchFamily="34" charset="0"/>
                        </a:rPr>
                        <a:t>Rural Transition (w/ 50% Open Space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 </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519099"/>
                  </a:ext>
                </a:extLst>
              </a:tr>
              <a:tr h="270102">
                <a:tc>
                  <a:txBody>
                    <a:bodyPr/>
                    <a:lstStyle/>
                    <a:p>
                      <a:pPr lvl="1" algn="l" fontAlgn="ctr"/>
                      <a:r>
                        <a:rPr lang="en-US" sz="1100" b="1" i="0" u="none" strike="noStrike" dirty="0">
                          <a:solidFill>
                            <a:srgbClr val="000000"/>
                          </a:solidFill>
                          <a:effectLst/>
                          <a:latin typeface="Calibri" panose="020F0502020204030204" pitchFamily="34" charset="0"/>
                        </a:rPr>
                        <a:t>Urban Low</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A71"/>
                    </a:solidFill>
                  </a:tcPr>
                </a:tc>
                <a:tc>
                  <a:txBody>
                    <a:bodyPr/>
                    <a:lstStyle/>
                    <a:p>
                      <a:pPr algn="ctr" fontAlgn="ctr"/>
                      <a:r>
                        <a:rPr lang="en-US" sz="1100" b="0" i="0" u="none" strike="noStrike" dirty="0">
                          <a:solidFill>
                            <a:srgbClr val="000000"/>
                          </a:solidFill>
                          <a:effectLst/>
                          <a:latin typeface="Calibri" panose="020F0502020204030204" pitchFamily="34" charset="0"/>
                        </a:rPr>
                        <a:t>801.77</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4.0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0.60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0.25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126200"/>
                  </a:ext>
                </a:extLst>
              </a:tr>
              <a:tr h="250809">
                <a:tc>
                  <a:txBody>
                    <a:bodyPr/>
                    <a:lstStyle/>
                    <a:p>
                      <a:pPr lvl="1" algn="l" fontAlgn="ctr"/>
                      <a:r>
                        <a:rPr lang="en-US" sz="1100" b="1" i="0" u="none" strike="noStrike" dirty="0">
                          <a:solidFill>
                            <a:srgbClr val="000000"/>
                          </a:solidFill>
                          <a:effectLst/>
                          <a:latin typeface="Calibri" panose="020F0502020204030204" pitchFamily="34" charset="0"/>
                        </a:rPr>
                        <a:t>Urban Medium</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ctr" fontAlgn="ctr"/>
                      <a:r>
                        <a:rPr lang="en-US" sz="1100" b="0" i="0" u="none" strike="noStrike" dirty="0">
                          <a:solidFill>
                            <a:srgbClr val="000000"/>
                          </a:solidFill>
                          <a:effectLst/>
                          <a:latin typeface="Calibri" panose="020F0502020204030204" pitchFamily="34" charset="0"/>
                        </a:rPr>
                        <a:t>209.29</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7.0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0.70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0.2</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4594672"/>
                  </a:ext>
                </a:extLst>
              </a:tr>
              <a:tr h="279749">
                <a:tc>
                  <a:txBody>
                    <a:bodyPr/>
                    <a:lstStyle/>
                    <a:p>
                      <a:pPr lvl="1" algn="l" fontAlgn="ctr"/>
                      <a:r>
                        <a:rPr lang="en-US" sz="1100" b="1" i="0" u="none" strike="noStrike" dirty="0">
                          <a:solidFill>
                            <a:srgbClr val="000000"/>
                          </a:solidFill>
                          <a:effectLst/>
                          <a:latin typeface="Calibri" panose="020F0502020204030204" pitchFamily="34" charset="0"/>
                        </a:rPr>
                        <a:t>Urban High</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ctr" fontAlgn="ctr"/>
                      <a:r>
                        <a:rPr lang="en-US" sz="1100" b="0" i="0" u="none" strike="noStrike" dirty="0">
                          <a:solidFill>
                            <a:srgbClr val="000000"/>
                          </a:solidFill>
                          <a:effectLst/>
                          <a:latin typeface="Calibri" panose="020F0502020204030204" pitchFamily="34" charset="0"/>
                        </a:rPr>
                        <a:t>210.39</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4.0 - 12.0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0.80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7386683"/>
                  </a:ext>
                </a:extLst>
              </a:tr>
              <a:tr h="385859">
                <a:tc>
                  <a:txBody>
                    <a:bodyPr/>
                    <a:lstStyle/>
                    <a:p>
                      <a:pPr lvl="1" algn="l" fontAlgn="ctr"/>
                      <a:r>
                        <a:rPr lang="en-US" sz="1100" b="1" i="0" u="none" strike="noStrike" dirty="0">
                          <a:solidFill>
                            <a:srgbClr val="000000"/>
                          </a:solidFill>
                          <a:effectLst/>
                          <a:latin typeface="Calibri" panose="020F0502020204030204" pitchFamily="34" charset="0"/>
                        </a:rPr>
                        <a:t>Regional Commercial</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100" b="0" i="0" u="none" strike="noStrike" dirty="0">
                          <a:solidFill>
                            <a:srgbClr val="000000"/>
                          </a:solidFill>
                          <a:effectLst/>
                          <a:latin typeface="Calibri" panose="020F0502020204030204" pitchFamily="34" charset="0"/>
                        </a:rPr>
                        <a:t>2.01</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1/du per 10,000 sf of commercial space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3.00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0.75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5688147"/>
                  </a:ext>
                </a:extLst>
              </a:tr>
              <a:tr h="414799">
                <a:tc>
                  <a:txBody>
                    <a:bodyPr/>
                    <a:lstStyle/>
                    <a:p>
                      <a:pPr lvl="1" algn="l" fontAlgn="ctr"/>
                      <a:r>
                        <a:rPr lang="en-US" sz="1100" b="1" i="0" u="none" strike="noStrike" dirty="0">
                          <a:solidFill>
                            <a:srgbClr val="000000"/>
                          </a:solidFill>
                          <a:effectLst/>
                          <a:latin typeface="Calibri" panose="020F0502020204030204" pitchFamily="34" charset="0"/>
                        </a:rPr>
                        <a:t>Regional Office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a:txBody>
                    <a:bodyPr/>
                    <a:lstStyle/>
                    <a:p>
                      <a:pPr algn="ctr" fontAlgn="ctr"/>
                      <a:r>
                        <a:rPr lang="en-US" sz="1100" b="0" i="0" u="none" strike="noStrike" dirty="0">
                          <a:solidFill>
                            <a:srgbClr val="000000"/>
                          </a:solidFill>
                          <a:effectLst/>
                          <a:latin typeface="Calibri" panose="020F0502020204030204" pitchFamily="34" charset="0"/>
                        </a:rPr>
                        <a:t>148.92</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1/du per 10,000 sf of commercial space</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3.00</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0.75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Calibri" panose="020F0502020204030204" pitchFamily="34" charset="0"/>
                        </a:rPr>
                        <a:t>0.15</a:t>
                      </a:r>
                    </a:p>
                  </a:txBody>
                  <a:tcPr marL="9439" marR="9439" marT="9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5667686"/>
                  </a:ext>
                </a:extLst>
              </a:tr>
            </a:tbl>
          </a:graphicData>
        </a:graphic>
      </p:graphicFrame>
      <p:sp>
        <p:nvSpPr>
          <p:cNvPr id="7" name="TextBox 6">
            <a:extLst>
              <a:ext uri="{FF2B5EF4-FFF2-40B4-BE49-F238E27FC236}">
                <a16:creationId xmlns:a16="http://schemas.microsoft.com/office/drawing/2014/main" id="{3E68A746-538F-4E33-85E1-B25EC5B391AD}"/>
              </a:ext>
            </a:extLst>
          </p:cNvPr>
          <p:cNvSpPr txBox="1"/>
          <p:nvPr/>
        </p:nvSpPr>
        <p:spPr>
          <a:xfrm>
            <a:off x="647699" y="6526184"/>
            <a:ext cx="10896602" cy="307777"/>
          </a:xfrm>
          <a:prstGeom prst="rect">
            <a:avLst/>
          </a:prstGeom>
          <a:noFill/>
        </p:spPr>
        <p:txBody>
          <a:bodyPr wrap="square" rtlCol="0">
            <a:spAutoFit/>
          </a:bodyPr>
          <a:lstStyle/>
          <a:p>
            <a:pPr algn="ctr"/>
            <a:r>
              <a:rPr lang="en-US" sz="1400" i="1" dirty="0">
                <a:solidFill>
                  <a:schemeClr val="bg1"/>
                </a:solidFill>
              </a:rPr>
              <a:t>Source: City of Tavares; State of Florida, Department of Revenue; Florida Geographic Data Library</a:t>
            </a:r>
          </a:p>
        </p:txBody>
      </p:sp>
    </p:spTree>
    <p:extLst>
      <p:ext uri="{BB962C8B-B14F-4D97-AF65-F5344CB8AC3E}">
        <p14:creationId xmlns:p14="http://schemas.microsoft.com/office/powerpoint/2010/main" val="1773830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E538-1C4C-4A67-8505-E82934BFFD6A}"/>
              </a:ext>
            </a:extLst>
          </p:cNvPr>
          <p:cNvSpPr>
            <a:spLocks noGrp="1"/>
          </p:cNvSpPr>
          <p:nvPr>
            <p:ph type="title"/>
          </p:nvPr>
        </p:nvSpPr>
        <p:spPr/>
        <p:txBody>
          <a:bodyPr/>
          <a:lstStyle/>
          <a:p>
            <a:r>
              <a:rPr lang="en-US" dirty="0"/>
              <a:t>Population Projections</a:t>
            </a:r>
          </a:p>
        </p:txBody>
      </p:sp>
      <p:graphicFrame>
        <p:nvGraphicFramePr>
          <p:cNvPr id="6" name="Chart 5">
            <a:extLst>
              <a:ext uri="{FF2B5EF4-FFF2-40B4-BE49-F238E27FC236}">
                <a16:creationId xmlns:a16="http://schemas.microsoft.com/office/drawing/2014/main" id="{ABBD4129-D327-4B69-8019-318A41A03FE3}"/>
              </a:ext>
            </a:extLst>
          </p:cNvPr>
          <p:cNvGraphicFramePr/>
          <p:nvPr>
            <p:extLst>
              <p:ext uri="{D42A27DB-BD31-4B8C-83A1-F6EECF244321}">
                <p14:modId xmlns:p14="http://schemas.microsoft.com/office/powerpoint/2010/main" val="1973119724"/>
              </p:ext>
            </p:extLst>
          </p:nvPr>
        </p:nvGraphicFramePr>
        <p:xfrm>
          <a:off x="6977074" y="1723669"/>
          <a:ext cx="4376727" cy="40572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1CC871AF-FF97-426C-B5E7-F3AC7F5A384A}"/>
              </a:ext>
            </a:extLst>
          </p:cNvPr>
          <p:cNvSpPr txBox="1"/>
          <p:nvPr/>
        </p:nvSpPr>
        <p:spPr>
          <a:xfrm>
            <a:off x="1827212" y="6526184"/>
            <a:ext cx="8537575" cy="307777"/>
          </a:xfrm>
          <a:prstGeom prst="rect">
            <a:avLst/>
          </a:prstGeom>
          <a:noFill/>
        </p:spPr>
        <p:txBody>
          <a:bodyPr wrap="square" rtlCol="0">
            <a:spAutoFit/>
          </a:bodyPr>
          <a:lstStyle/>
          <a:p>
            <a:pPr algn="ctr"/>
            <a:r>
              <a:rPr lang="en-US" sz="1400" i="1" dirty="0">
                <a:solidFill>
                  <a:schemeClr val="bg1"/>
                </a:solidFill>
              </a:rPr>
              <a:t>Source: U.S. Census; Bureau of Economic and Business Research; Florida Housing Data Clearing House</a:t>
            </a:r>
          </a:p>
        </p:txBody>
      </p:sp>
      <p:graphicFrame>
        <p:nvGraphicFramePr>
          <p:cNvPr id="5" name="Table 4">
            <a:extLst>
              <a:ext uri="{FF2B5EF4-FFF2-40B4-BE49-F238E27FC236}">
                <a16:creationId xmlns:a16="http://schemas.microsoft.com/office/drawing/2014/main" id="{B763EF67-4AE4-460E-8764-3CED40390C14}"/>
              </a:ext>
            </a:extLst>
          </p:cNvPr>
          <p:cNvGraphicFramePr>
            <a:graphicFrameLocks noGrp="1"/>
          </p:cNvGraphicFramePr>
          <p:nvPr>
            <p:extLst>
              <p:ext uri="{D42A27DB-BD31-4B8C-83A1-F6EECF244321}">
                <p14:modId xmlns:p14="http://schemas.microsoft.com/office/powerpoint/2010/main" val="214888188"/>
              </p:ext>
            </p:extLst>
          </p:nvPr>
        </p:nvGraphicFramePr>
        <p:xfrm>
          <a:off x="838200" y="1690689"/>
          <a:ext cx="5743575" cy="4057293"/>
        </p:xfrm>
        <a:graphic>
          <a:graphicData uri="http://schemas.openxmlformats.org/drawingml/2006/table">
            <a:tbl>
              <a:tblPr firstRow="1" bandRow="1">
                <a:tableStyleId>{5C22544A-7EE6-4342-B048-85BDC9FD1C3A}</a:tableStyleId>
              </a:tblPr>
              <a:tblGrid>
                <a:gridCol w="1914525">
                  <a:extLst>
                    <a:ext uri="{9D8B030D-6E8A-4147-A177-3AD203B41FA5}">
                      <a16:colId xmlns:a16="http://schemas.microsoft.com/office/drawing/2014/main" val="2562087149"/>
                    </a:ext>
                  </a:extLst>
                </a:gridCol>
                <a:gridCol w="1914525">
                  <a:extLst>
                    <a:ext uri="{9D8B030D-6E8A-4147-A177-3AD203B41FA5}">
                      <a16:colId xmlns:a16="http://schemas.microsoft.com/office/drawing/2014/main" val="1154841245"/>
                    </a:ext>
                  </a:extLst>
                </a:gridCol>
                <a:gridCol w="1914525">
                  <a:extLst>
                    <a:ext uri="{9D8B030D-6E8A-4147-A177-3AD203B41FA5}">
                      <a16:colId xmlns:a16="http://schemas.microsoft.com/office/drawing/2014/main" val="1867871674"/>
                    </a:ext>
                  </a:extLst>
                </a:gridCol>
              </a:tblGrid>
              <a:tr h="116302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lt1"/>
                          </a:solidFill>
                          <a:latin typeface="+mn-lt"/>
                          <a:ea typeface="+mn-ea"/>
                          <a:cs typeface="+mn-cs"/>
                        </a:rPr>
                        <a:t>Year</a:t>
                      </a:r>
                    </a:p>
                  </a:txBody>
                  <a:tcPr anchor="ctr"/>
                </a:tc>
                <a:tc>
                  <a:txBody>
                    <a:bodyPr/>
                    <a:lstStyle/>
                    <a:p>
                      <a:pPr algn="ctr"/>
                      <a:r>
                        <a:rPr lang="en-US" dirty="0"/>
                        <a:t>Tavares</a:t>
                      </a:r>
                    </a:p>
                  </a:txBody>
                  <a:tcPr anchor="ctr"/>
                </a:tc>
                <a:tc>
                  <a:txBody>
                    <a:bodyPr/>
                    <a:lstStyle/>
                    <a:p>
                      <a:pPr algn="ctr"/>
                      <a:r>
                        <a:rPr lang="en-US" dirty="0"/>
                        <a:t>Lake County</a:t>
                      </a:r>
                    </a:p>
                  </a:txBody>
                  <a:tcPr anchor="ctr"/>
                </a:tc>
                <a:extLst>
                  <a:ext uri="{0D108BD9-81ED-4DB2-BD59-A6C34878D82A}">
                    <a16:rowId xmlns:a16="http://schemas.microsoft.com/office/drawing/2014/main" val="3819250220"/>
                  </a:ext>
                </a:extLst>
              </a:tr>
              <a:tr h="683075">
                <a:tc>
                  <a:txBody>
                    <a:bodyPr/>
                    <a:lstStyle/>
                    <a:p>
                      <a:pPr algn="ctr"/>
                      <a:r>
                        <a:rPr lang="en-US" dirty="0"/>
                        <a:t>2010</a:t>
                      </a:r>
                    </a:p>
                  </a:txBody>
                  <a:tcPr anchor="ctr"/>
                </a:tc>
                <a:tc>
                  <a:txBody>
                    <a:bodyPr/>
                    <a:lstStyle/>
                    <a:p>
                      <a:pPr algn="ctr"/>
                      <a:r>
                        <a:rPr lang="en-US" dirty="0"/>
                        <a:t>13,951</a:t>
                      </a:r>
                    </a:p>
                  </a:txBody>
                  <a:tcPr anchor="ctr"/>
                </a:tc>
                <a:tc>
                  <a:txBody>
                    <a:bodyPr/>
                    <a:lstStyle/>
                    <a:p>
                      <a:pPr algn="ctr"/>
                      <a:r>
                        <a:rPr lang="en-US" dirty="0"/>
                        <a:t>297,052</a:t>
                      </a:r>
                    </a:p>
                  </a:txBody>
                  <a:tcPr anchor="ctr"/>
                </a:tc>
                <a:extLst>
                  <a:ext uri="{0D108BD9-81ED-4DB2-BD59-A6C34878D82A}">
                    <a16:rowId xmlns:a16="http://schemas.microsoft.com/office/drawing/2014/main" val="384754451"/>
                  </a:ext>
                </a:extLst>
              </a:tr>
              <a:tr h="683075">
                <a:tc>
                  <a:txBody>
                    <a:bodyPr/>
                    <a:lstStyle/>
                    <a:p>
                      <a:pPr algn="ctr"/>
                      <a:r>
                        <a:rPr lang="en-US" dirty="0"/>
                        <a:t>2018</a:t>
                      </a:r>
                    </a:p>
                  </a:txBody>
                  <a:tcPr anchor="ctr"/>
                </a:tc>
                <a:tc>
                  <a:txBody>
                    <a:bodyPr/>
                    <a:lstStyle/>
                    <a:p>
                      <a:pPr algn="ctr"/>
                      <a:r>
                        <a:rPr lang="en-US" dirty="0"/>
                        <a:t>17,353</a:t>
                      </a:r>
                    </a:p>
                  </a:txBody>
                  <a:tcPr anchor="ctr"/>
                </a:tc>
                <a:tc>
                  <a:txBody>
                    <a:bodyPr/>
                    <a:lstStyle/>
                    <a:p>
                      <a:pPr algn="ctr"/>
                      <a:r>
                        <a:rPr lang="en-US" dirty="0"/>
                        <a:t>342,917</a:t>
                      </a:r>
                    </a:p>
                  </a:txBody>
                  <a:tcPr anchor="ctr"/>
                </a:tc>
                <a:extLst>
                  <a:ext uri="{0D108BD9-81ED-4DB2-BD59-A6C34878D82A}">
                    <a16:rowId xmlns:a16="http://schemas.microsoft.com/office/drawing/2014/main" val="4105370219"/>
                  </a:ext>
                </a:extLst>
              </a:tr>
              <a:tr h="509374">
                <a:tc>
                  <a:txBody>
                    <a:bodyPr/>
                    <a:lstStyle/>
                    <a:p>
                      <a:pPr algn="ctr"/>
                      <a:r>
                        <a:rPr lang="en-US" dirty="0"/>
                        <a:t>2020</a:t>
                      </a:r>
                    </a:p>
                  </a:txBody>
                  <a:tcPr anchor="ctr"/>
                </a:tc>
                <a:tc>
                  <a:txBody>
                    <a:bodyPr/>
                    <a:lstStyle/>
                    <a:p>
                      <a:pPr algn="ctr"/>
                      <a:r>
                        <a:rPr lang="en-US" dirty="0"/>
                        <a:t>17,867</a:t>
                      </a:r>
                    </a:p>
                  </a:txBody>
                  <a:tcPr anchor="ctr"/>
                </a:tc>
                <a:tc>
                  <a:txBody>
                    <a:bodyPr/>
                    <a:lstStyle/>
                    <a:p>
                      <a:pPr algn="ctr"/>
                      <a:r>
                        <a:rPr lang="en-US" sz="1800" b="0" i="0" kern="1200" dirty="0">
                          <a:solidFill>
                            <a:schemeClr val="dk1"/>
                          </a:solidFill>
                          <a:effectLst/>
                          <a:latin typeface="+mn-lt"/>
                          <a:ea typeface="+mn-ea"/>
                          <a:cs typeface="+mn-cs"/>
                        </a:rPr>
                        <a:t>360,700</a:t>
                      </a:r>
                      <a:endParaRPr lang="en-US" dirty="0"/>
                    </a:p>
                  </a:txBody>
                  <a:tcPr anchor="ctr"/>
                </a:tc>
                <a:extLst>
                  <a:ext uri="{0D108BD9-81ED-4DB2-BD59-A6C34878D82A}">
                    <a16:rowId xmlns:a16="http://schemas.microsoft.com/office/drawing/2014/main" val="2049803696"/>
                  </a:ext>
                </a:extLst>
              </a:tr>
              <a:tr h="509374">
                <a:tc>
                  <a:txBody>
                    <a:bodyPr/>
                    <a:lstStyle/>
                    <a:p>
                      <a:pPr algn="ctr"/>
                      <a:r>
                        <a:rPr lang="en-US" dirty="0"/>
                        <a:t>2030</a:t>
                      </a:r>
                    </a:p>
                  </a:txBody>
                  <a:tcPr anchor="ctr"/>
                </a:tc>
                <a:tc>
                  <a:txBody>
                    <a:bodyPr/>
                    <a:lstStyle/>
                    <a:p>
                      <a:pPr algn="ctr"/>
                      <a:r>
                        <a:rPr lang="en-US" dirty="0"/>
                        <a:t>22,082</a:t>
                      </a:r>
                    </a:p>
                  </a:txBody>
                  <a:tcPr anchor="ctr"/>
                </a:tc>
                <a:tc>
                  <a:txBody>
                    <a:bodyPr/>
                    <a:lstStyle/>
                    <a:p>
                      <a:pPr algn="ctr"/>
                      <a:r>
                        <a:rPr lang="en-US" sz="1800" b="0" i="0" kern="1200" dirty="0">
                          <a:solidFill>
                            <a:schemeClr val="dk1"/>
                          </a:solidFill>
                          <a:effectLst/>
                          <a:latin typeface="+mn-lt"/>
                          <a:ea typeface="+mn-ea"/>
                          <a:cs typeface="+mn-cs"/>
                        </a:rPr>
                        <a:t>437,200</a:t>
                      </a:r>
                      <a:endParaRPr lang="en-US" dirty="0"/>
                    </a:p>
                  </a:txBody>
                  <a:tcPr anchor="ctr"/>
                </a:tc>
                <a:extLst>
                  <a:ext uri="{0D108BD9-81ED-4DB2-BD59-A6C34878D82A}">
                    <a16:rowId xmlns:a16="http://schemas.microsoft.com/office/drawing/2014/main" val="1628024924"/>
                  </a:ext>
                </a:extLst>
              </a:tr>
              <a:tr h="509374">
                <a:tc>
                  <a:txBody>
                    <a:bodyPr/>
                    <a:lstStyle/>
                    <a:p>
                      <a:pPr algn="ctr"/>
                      <a:r>
                        <a:rPr lang="en-US" dirty="0"/>
                        <a:t>2040</a:t>
                      </a:r>
                    </a:p>
                  </a:txBody>
                  <a:tcPr anchor="ctr"/>
                </a:tc>
                <a:tc>
                  <a:txBody>
                    <a:bodyPr/>
                    <a:lstStyle/>
                    <a:p>
                      <a:pPr algn="ctr"/>
                      <a:r>
                        <a:rPr lang="en-US" dirty="0"/>
                        <a:t>25,375</a:t>
                      </a:r>
                    </a:p>
                  </a:txBody>
                  <a:tcPr anchor="ctr"/>
                </a:tc>
                <a:tc>
                  <a:txBody>
                    <a:bodyPr/>
                    <a:lstStyle/>
                    <a:p>
                      <a:pPr algn="ctr"/>
                      <a:r>
                        <a:rPr lang="en-US" sz="1800" b="0" i="0" kern="1200" dirty="0">
                          <a:solidFill>
                            <a:schemeClr val="dk1"/>
                          </a:solidFill>
                          <a:effectLst/>
                          <a:latin typeface="+mn-lt"/>
                          <a:ea typeface="+mn-ea"/>
                          <a:cs typeface="+mn-cs"/>
                        </a:rPr>
                        <a:t>493,600</a:t>
                      </a:r>
                      <a:endParaRPr lang="en-US" dirty="0"/>
                    </a:p>
                  </a:txBody>
                  <a:tcPr anchor="ctr"/>
                </a:tc>
                <a:extLst>
                  <a:ext uri="{0D108BD9-81ED-4DB2-BD59-A6C34878D82A}">
                    <a16:rowId xmlns:a16="http://schemas.microsoft.com/office/drawing/2014/main" val="409057003"/>
                  </a:ext>
                </a:extLst>
              </a:tr>
            </a:tbl>
          </a:graphicData>
        </a:graphic>
      </p:graphicFrame>
      <p:graphicFrame>
        <p:nvGraphicFramePr>
          <p:cNvPr id="11" name="Chart 10">
            <a:extLst>
              <a:ext uri="{FF2B5EF4-FFF2-40B4-BE49-F238E27FC236}">
                <a16:creationId xmlns:a16="http://schemas.microsoft.com/office/drawing/2014/main" id="{14599A77-1E16-4510-9C71-99FEF6D53139}"/>
              </a:ext>
            </a:extLst>
          </p:cNvPr>
          <p:cNvGraphicFramePr/>
          <p:nvPr>
            <p:extLst>
              <p:ext uri="{D42A27DB-BD31-4B8C-83A1-F6EECF244321}">
                <p14:modId xmlns:p14="http://schemas.microsoft.com/office/powerpoint/2010/main" val="273448412"/>
              </p:ext>
            </p:extLst>
          </p:nvPr>
        </p:nvGraphicFramePr>
        <p:xfrm>
          <a:off x="6781800" y="1690688"/>
          <a:ext cx="4376726" cy="39004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6880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0B15D-29F1-4564-8C34-E6210E38F0E0}"/>
              </a:ext>
            </a:extLst>
          </p:cNvPr>
          <p:cNvSpPr>
            <a:spLocks noGrp="1"/>
          </p:cNvSpPr>
          <p:nvPr>
            <p:ph type="title"/>
          </p:nvPr>
        </p:nvSpPr>
        <p:spPr/>
        <p:txBody>
          <a:bodyPr/>
          <a:lstStyle/>
          <a:p>
            <a:r>
              <a:rPr lang="en-US" dirty="0"/>
              <a:t>Future Land Use Analysis</a:t>
            </a:r>
          </a:p>
        </p:txBody>
      </p:sp>
      <p:sp>
        <p:nvSpPr>
          <p:cNvPr id="3" name="Content Placeholder 2">
            <a:extLst>
              <a:ext uri="{FF2B5EF4-FFF2-40B4-BE49-F238E27FC236}">
                <a16:creationId xmlns:a16="http://schemas.microsoft.com/office/drawing/2014/main" id="{28A3FB26-A037-4B81-B88B-FBE2DAEB9967}"/>
              </a:ext>
            </a:extLst>
          </p:cNvPr>
          <p:cNvSpPr>
            <a:spLocks noGrp="1"/>
          </p:cNvSpPr>
          <p:nvPr>
            <p:ph idx="1"/>
          </p:nvPr>
        </p:nvSpPr>
        <p:spPr>
          <a:xfrm>
            <a:off x="838200" y="1825625"/>
            <a:ext cx="10994571" cy="4351338"/>
          </a:xfrm>
        </p:spPr>
        <p:txBody>
          <a:bodyPr vert="horz" lIns="91440" tIns="45720" rIns="91440" bIns="45720" rtlCol="0" anchor="t">
            <a:normAutofit/>
          </a:bodyPr>
          <a:lstStyle/>
          <a:p>
            <a:pPr marL="0" indent="0">
              <a:buNone/>
            </a:pPr>
            <a:endParaRPr lang="en-US" sz="3600" i="1" dirty="0">
              <a:solidFill>
                <a:srgbClr val="0164A8"/>
              </a:solidFill>
            </a:endParaRPr>
          </a:p>
          <a:p>
            <a:pPr marL="0" indent="0">
              <a:buNone/>
            </a:pPr>
            <a:r>
              <a:rPr lang="en-US" sz="3600" i="1" dirty="0">
                <a:solidFill>
                  <a:srgbClr val="0164A8"/>
                </a:solidFill>
              </a:rPr>
              <a:t>Question: </a:t>
            </a:r>
            <a:r>
              <a:rPr lang="en-US" sz="3600" dirty="0"/>
              <a:t>Does the City have sufficient land to accommodate projected growth?</a:t>
            </a:r>
          </a:p>
          <a:p>
            <a:pPr marL="0" indent="0">
              <a:buNone/>
            </a:pPr>
            <a:endParaRPr lang="en-US" sz="3600" i="1" dirty="0">
              <a:solidFill>
                <a:srgbClr val="0164A8"/>
              </a:solidFill>
            </a:endParaRPr>
          </a:p>
          <a:p>
            <a:pPr marL="0" indent="0">
              <a:buNone/>
            </a:pPr>
            <a:r>
              <a:rPr lang="en-US" sz="3600" i="1" dirty="0">
                <a:solidFill>
                  <a:srgbClr val="0164A8"/>
                </a:solidFill>
              </a:rPr>
              <a:t>Answer:</a:t>
            </a:r>
            <a:r>
              <a:rPr lang="en-US" sz="3600" dirty="0"/>
              <a:t> YES!</a:t>
            </a:r>
          </a:p>
        </p:txBody>
      </p:sp>
    </p:spTree>
    <p:extLst>
      <p:ext uri="{BB962C8B-B14F-4D97-AF65-F5344CB8AC3E}">
        <p14:creationId xmlns:p14="http://schemas.microsoft.com/office/powerpoint/2010/main" val="42294061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2A117-A6AE-4517-9DB7-D66872AB9ED5}"/>
              </a:ext>
            </a:extLst>
          </p:cNvPr>
          <p:cNvSpPr>
            <a:spLocks noGrp="1"/>
          </p:cNvSpPr>
          <p:nvPr>
            <p:ph idx="1"/>
          </p:nvPr>
        </p:nvSpPr>
        <p:spPr/>
        <p:txBody>
          <a:bodyPr/>
          <a:lstStyle/>
          <a:p>
            <a:endParaRPr lang="en-US" dirty="0"/>
          </a:p>
          <a:p>
            <a:endParaRPr lang="en-US" dirty="0"/>
          </a:p>
        </p:txBody>
      </p:sp>
      <p:sp>
        <p:nvSpPr>
          <p:cNvPr id="5" name="Title 1">
            <a:extLst>
              <a:ext uri="{FF2B5EF4-FFF2-40B4-BE49-F238E27FC236}">
                <a16:creationId xmlns:a16="http://schemas.microsoft.com/office/drawing/2014/main" id="{6121D46F-4851-478D-A055-06E30019BB24}"/>
              </a:ext>
            </a:extLst>
          </p:cNvPr>
          <p:cNvSpPr txBox="1">
            <a:spLocks/>
          </p:cNvSpPr>
          <p:nvPr/>
        </p:nvSpPr>
        <p:spPr>
          <a:xfrm>
            <a:off x="838200" y="26757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pPr algn="ctr"/>
            <a:r>
              <a:rPr lang="en-US" dirty="0"/>
              <a:t>Thoughts and Reactions </a:t>
            </a:r>
            <a:br>
              <a:rPr lang="en-US" dirty="0"/>
            </a:br>
            <a:r>
              <a:rPr lang="en-US" dirty="0"/>
              <a:t>from the Committee?</a:t>
            </a:r>
          </a:p>
        </p:txBody>
      </p:sp>
      <p:sp>
        <p:nvSpPr>
          <p:cNvPr id="6" name="Title 5">
            <a:extLst>
              <a:ext uri="{FF2B5EF4-FFF2-40B4-BE49-F238E27FC236}">
                <a16:creationId xmlns:a16="http://schemas.microsoft.com/office/drawing/2014/main" id="{121D805C-AE35-4BB2-BB2E-62DCAA1EF380}"/>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14446547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265715"/>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8000" i="1" dirty="0">
                <a:solidFill>
                  <a:schemeClr val="bg1"/>
                </a:solidFill>
              </a:rPr>
              <a:t>Transportation Analysis</a:t>
            </a:r>
          </a:p>
        </p:txBody>
      </p:sp>
    </p:spTree>
    <p:extLst>
      <p:ext uri="{BB962C8B-B14F-4D97-AF65-F5344CB8AC3E}">
        <p14:creationId xmlns:p14="http://schemas.microsoft.com/office/powerpoint/2010/main" val="446912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B3C041-A472-4852-A8E2-C4967406140E}"/>
              </a:ext>
            </a:extLst>
          </p:cNvPr>
          <p:cNvSpPr>
            <a:spLocks noGrp="1"/>
          </p:cNvSpPr>
          <p:nvPr>
            <p:ph idx="1"/>
          </p:nvPr>
        </p:nvSpPr>
        <p:spPr/>
        <p:txBody>
          <a:bodyPr/>
          <a:lstStyle/>
          <a:p>
            <a:pPr>
              <a:spcAft>
                <a:spcPts val="1200"/>
              </a:spcAft>
            </a:pPr>
            <a:r>
              <a:rPr lang="en-US" dirty="0"/>
              <a:t>Evaluate transportation LOS and needs for existing, 5-year horizon, and long-term planning horizon for the City’s Comprehensive Plan</a:t>
            </a:r>
          </a:p>
          <a:p>
            <a:pPr lvl="1"/>
            <a:r>
              <a:rPr lang="en-US" sz="2800" dirty="0">
                <a:solidFill>
                  <a:srgbClr val="076ED8"/>
                </a:solidFill>
              </a:rPr>
              <a:t>Existing (2018) Condition</a:t>
            </a:r>
          </a:p>
          <a:p>
            <a:pPr lvl="1"/>
            <a:r>
              <a:rPr lang="en-US" sz="2800" dirty="0">
                <a:solidFill>
                  <a:schemeClr val="bg1">
                    <a:lumMod val="50000"/>
                  </a:schemeClr>
                </a:solidFill>
              </a:rPr>
              <a:t>5-year Horizon (2023 Condition)</a:t>
            </a:r>
          </a:p>
          <a:p>
            <a:pPr lvl="1"/>
            <a:r>
              <a:rPr lang="en-US" sz="2800" dirty="0">
                <a:solidFill>
                  <a:schemeClr val="bg1">
                    <a:lumMod val="50000"/>
                  </a:schemeClr>
                </a:solidFill>
              </a:rPr>
              <a:t>Long-Term Horizon (2040 Condition)</a:t>
            </a:r>
          </a:p>
          <a:p>
            <a:endParaRPr lang="en-US" dirty="0"/>
          </a:p>
        </p:txBody>
      </p:sp>
      <p:sp>
        <p:nvSpPr>
          <p:cNvPr id="4" name="Title 1">
            <a:extLst>
              <a:ext uri="{FF2B5EF4-FFF2-40B4-BE49-F238E27FC236}">
                <a16:creationId xmlns:a16="http://schemas.microsoft.com/office/drawing/2014/main" id="{9C28B135-F619-4878-982B-48C61284A3F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r>
              <a:rPr lang="en-US" dirty="0"/>
              <a:t>Transportation Data, Inventory, &amp; Analysis (DIA) Scope </a:t>
            </a:r>
          </a:p>
        </p:txBody>
      </p:sp>
    </p:spTree>
    <p:extLst>
      <p:ext uri="{BB962C8B-B14F-4D97-AF65-F5344CB8AC3E}">
        <p14:creationId xmlns:p14="http://schemas.microsoft.com/office/powerpoint/2010/main" val="3645559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E95427-6BA9-4856-90E5-D6FBFD1A66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21480" y="173736"/>
            <a:ext cx="7132320" cy="5943600"/>
          </a:xfrm>
          <a:prstGeom prst="rect">
            <a:avLst/>
          </a:prstGeom>
          <a:ln w="12700">
            <a:solidFill>
              <a:schemeClr val="tx1"/>
            </a:solidFill>
          </a:ln>
        </p:spPr>
      </p:pic>
      <p:sp>
        <p:nvSpPr>
          <p:cNvPr id="2" name="Title 1">
            <a:extLst>
              <a:ext uri="{FF2B5EF4-FFF2-40B4-BE49-F238E27FC236}">
                <a16:creationId xmlns:a16="http://schemas.microsoft.com/office/drawing/2014/main" id="{01D2D180-9B1C-472E-9312-3C4B054F31C0}"/>
              </a:ext>
            </a:extLst>
          </p:cNvPr>
          <p:cNvSpPr>
            <a:spLocks noGrp="1"/>
          </p:cNvSpPr>
          <p:nvPr>
            <p:ph type="title"/>
          </p:nvPr>
        </p:nvSpPr>
        <p:spPr>
          <a:xfrm>
            <a:off x="698500" y="2329655"/>
            <a:ext cx="10515600" cy="1325563"/>
          </a:xfrm>
        </p:spPr>
        <p:txBody>
          <a:bodyPr/>
          <a:lstStyle/>
          <a:p>
            <a:r>
              <a:rPr lang="en-US" dirty="0"/>
              <a:t>Study Area </a:t>
            </a:r>
          </a:p>
        </p:txBody>
      </p:sp>
    </p:spTree>
    <p:extLst>
      <p:ext uri="{BB962C8B-B14F-4D97-AF65-F5344CB8AC3E}">
        <p14:creationId xmlns:p14="http://schemas.microsoft.com/office/powerpoint/2010/main" val="28748593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D597-E95A-4FE0-87C5-DBF3D49F8011}"/>
              </a:ext>
            </a:extLst>
          </p:cNvPr>
          <p:cNvSpPr>
            <a:spLocks noGrp="1"/>
          </p:cNvSpPr>
          <p:nvPr>
            <p:ph type="title"/>
          </p:nvPr>
        </p:nvSpPr>
        <p:spPr>
          <a:xfrm>
            <a:off x="838200" y="0"/>
            <a:ext cx="10515600" cy="1325563"/>
          </a:xfrm>
        </p:spPr>
        <p:txBody>
          <a:bodyPr/>
          <a:lstStyle/>
          <a:p>
            <a:r>
              <a:rPr lang="en-US" dirty="0"/>
              <a:t>Existing Roadway Conditions (2018)</a:t>
            </a:r>
          </a:p>
        </p:txBody>
      </p:sp>
      <p:pic>
        <p:nvPicPr>
          <p:cNvPr id="3" name="Picture 2">
            <a:extLst>
              <a:ext uri="{FF2B5EF4-FFF2-40B4-BE49-F238E27FC236}">
                <a16:creationId xmlns:a16="http://schemas.microsoft.com/office/drawing/2014/main" id="{B5E6E07B-28C8-47D2-ACDE-315A6E77D80B}"/>
              </a:ext>
            </a:extLst>
          </p:cNvPr>
          <p:cNvPicPr>
            <a:picLocks noChangeAspect="1"/>
          </p:cNvPicPr>
          <p:nvPr/>
        </p:nvPicPr>
        <p:blipFill>
          <a:blip r:embed="rId2"/>
          <a:stretch>
            <a:fillRect/>
          </a:stretch>
        </p:blipFill>
        <p:spPr>
          <a:xfrm>
            <a:off x="1701981" y="1239254"/>
            <a:ext cx="8788038" cy="5016691"/>
          </a:xfrm>
          <a:prstGeom prst="rect">
            <a:avLst/>
          </a:prstGeom>
        </p:spPr>
      </p:pic>
    </p:spTree>
    <p:extLst>
      <p:ext uri="{BB962C8B-B14F-4D97-AF65-F5344CB8AC3E}">
        <p14:creationId xmlns:p14="http://schemas.microsoft.com/office/powerpoint/2010/main" val="32243741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D597-E95A-4FE0-87C5-DBF3D49F8011}"/>
              </a:ext>
            </a:extLst>
          </p:cNvPr>
          <p:cNvSpPr>
            <a:spLocks noGrp="1"/>
          </p:cNvSpPr>
          <p:nvPr>
            <p:ph type="title"/>
          </p:nvPr>
        </p:nvSpPr>
        <p:spPr>
          <a:xfrm>
            <a:off x="838200" y="0"/>
            <a:ext cx="10515600" cy="1325563"/>
          </a:xfrm>
        </p:spPr>
        <p:txBody>
          <a:bodyPr/>
          <a:lstStyle/>
          <a:p>
            <a:r>
              <a:rPr lang="en-US" dirty="0"/>
              <a:t>Existing Roadway Conditions (2018)</a:t>
            </a:r>
          </a:p>
        </p:txBody>
      </p:sp>
      <p:pic>
        <p:nvPicPr>
          <p:cNvPr id="4" name="Picture 3">
            <a:extLst>
              <a:ext uri="{FF2B5EF4-FFF2-40B4-BE49-F238E27FC236}">
                <a16:creationId xmlns:a16="http://schemas.microsoft.com/office/drawing/2014/main" id="{AD966ACD-207F-4BCC-810B-C4654AF6147A}"/>
              </a:ext>
            </a:extLst>
          </p:cNvPr>
          <p:cNvPicPr>
            <a:picLocks noChangeAspect="1"/>
          </p:cNvPicPr>
          <p:nvPr/>
        </p:nvPicPr>
        <p:blipFill>
          <a:blip r:embed="rId2"/>
          <a:stretch>
            <a:fillRect/>
          </a:stretch>
        </p:blipFill>
        <p:spPr>
          <a:xfrm>
            <a:off x="1129499" y="1434771"/>
            <a:ext cx="9933001" cy="4911909"/>
          </a:xfrm>
          <a:prstGeom prst="rect">
            <a:avLst/>
          </a:prstGeom>
        </p:spPr>
      </p:pic>
    </p:spTree>
    <p:extLst>
      <p:ext uri="{BB962C8B-B14F-4D97-AF65-F5344CB8AC3E}">
        <p14:creationId xmlns:p14="http://schemas.microsoft.com/office/powerpoint/2010/main" val="35085051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D597-E95A-4FE0-87C5-DBF3D49F8011}"/>
              </a:ext>
            </a:extLst>
          </p:cNvPr>
          <p:cNvSpPr>
            <a:spLocks noGrp="1"/>
          </p:cNvSpPr>
          <p:nvPr>
            <p:ph type="title"/>
          </p:nvPr>
        </p:nvSpPr>
        <p:spPr>
          <a:xfrm>
            <a:off x="838200" y="1732789"/>
            <a:ext cx="10515600" cy="2510308"/>
          </a:xfrm>
        </p:spPr>
        <p:txBody>
          <a:bodyPr>
            <a:normAutofit/>
          </a:bodyPr>
          <a:lstStyle/>
          <a:p>
            <a:r>
              <a:rPr lang="en-US" dirty="0"/>
              <a:t>Existing</a:t>
            </a:r>
            <a:br>
              <a:rPr lang="en-US" dirty="0"/>
            </a:br>
            <a:r>
              <a:rPr lang="en-US" dirty="0"/>
              <a:t>Roadway</a:t>
            </a:r>
            <a:br>
              <a:rPr lang="en-US" dirty="0"/>
            </a:br>
            <a:r>
              <a:rPr lang="en-US" dirty="0"/>
              <a:t>Conditions</a:t>
            </a:r>
            <a:br>
              <a:rPr lang="en-US" dirty="0"/>
            </a:br>
            <a:r>
              <a:rPr lang="en-US" dirty="0"/>
              <a:t>(2018)</a:t>
            </a:r>
          </a:p>
        </p:txBody>
      </p:sp>
      <p:pic>
        <p:nvPicPr>
          <p:cNvPr id="5" name="Picture 4">
            <a:extLst>
              <a:ext uri="{FF2B5EF4-FFF2-40B4-BE49-F238E27FC236}">
                <a16:creationId xmlns:a16="http://schemas.microsoft.com/office/drawing/2014/main" id="{12FB29C6-1BC9-4499-996B-C1CDF501173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21480" y="176169"/>
            <a:ext cx="7132320" cy="5943599"/>
          </a:xfrm>
          <a:prstGeom prst="rect">
            <a:avLst/>
          </a:prstGeom>
          <a:ln w="12700">
            <a:solidFill>
              <a:schemeClr val="tx1"/>
            </a:solidFill>
          </a:ln>
        </p:spPr>
      </p:pic>
    </p:spTree>
    <p:extLst>
      <p:ext uri="{BB962C8B-B14F-4D97-AF65-F5344CB8AC3E}">
        <p14:creationId xmlns:p14="http://schemas.microsoft.com/office/powerpoint/2010/main" val="21732207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03DD-878D-4977-9CBE-46B7A0ED80C9}"/>
              </a:ext>
            </a:extLst>
          </p:cNvPr>
          <p:cNvSpPr>
            <a:spLocks noGrp="1"/>
          </p:cNvSpPr>
          <p:nvPr>
            <p:ph type="title"/>
          </p:nvPr>
        </p:nvSpPr>
        <p:spPr/>
        <p:txBody>
          <a:bodyPr/>
          <a:lstStyle/>
          <a:p>
            <a:r>
              <a:rPr lang="en-US" dirty="0"/>
              <a:t>Major Capacity Improvements</a:t>
            </a:r>
          </a:p>
        </p:txBody>
      </p:sp>
      <p:sp>
        <p:nvSpPr>
          <p:cNvPr id="3" name="Content Placeholder 2">
            <a:extLst>
              <a:ext uri="{FF2B5EF4-FFF2-40B4-BE49-F238E27FC236}">
                <a16:creationId xmlns:a16="http://schemas.microsoft.com/office/drawing/2014/main" id="{E5646208-E081-45BC-A9C3-6E00508CEE63}"/>
              </a:ext>
            </a:extLst>
          </p:cNvPr>
          <p:cNvSpPr>
            <a:spLocks noGrp="1"/>
          </p:cNvSpPr>
          <p:nvPr>
            <p:ph idx="1"/>
          </p:nvPr>
        </p:nvSpPr>
        <p:spPr/>
        <p:txBody>
          <a:bodyPr/>
          <a:lstStyle/>
          <a:p>
            <a:pPr>
              <a:spcAft>
                <a:spcPts val="1200"/>
              </a:spcAft>
            </a:pPr>
            <a:r>
              <a:rPr lang="en-US" dirty="0"/>
              <a:t>FDOT 5-year work program </a:t>
            </a:r>
          </a:p>
          <a:p>
            <a:pPr lvl="1"/>
            <a:r>
              <a:rPr lang="en-US" sz="2800" dirty="0"/>
              <a:t>Road widening to 4-lanes of SR 19 (CR 48 to CR 561) - Planning/Preliminary Engineering</a:t>
            </a:r>
          </a:p>
          <a:p>
            <a:pPr lvl="1"/>
            <a:r>
              <a:rPr lang="en-US" sz="2800" dirty="0"/>
              <a:t>Bridge Replacement of SR 19 @ Little Lake Harris Bridge – Under Construction</a:t>
            </a:r>
          </a:p>
          <a:p>
            <a:endParaRPr lang="en-US" dirty="0"/>
          </a:p>
        </p:txBody>
      </p:sp>
    </p:spTree>
    <p:extLst>
      <p:ext uri="{BB962C8B-B14F-4D97-AF65-F5344CB8AC3E}">
        <p14:creationId xmlns:p14="http://schemas.microsoft.com/office/powerpoint/2010/main" val="24838417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D597-E95A-4FE0-87C5-DBF3D49F8011}"/>
              </a:ext>
            </a:extLst>
          </p:cNvPr>
          <p:cNvSpPr>
            <a:spLocks noGrp="1"/>
          </p:cNvSpPr>
          <p:nvPr>
            <p:ph type="title"/>
          </p:nvPr>
        </p:nvSpPr>
        <p:spPr>
          <a:xfrm>
            <a:off x="939800" y="2050289"/>
            <a:ext cx="10515600" cy="2510308"/>
          </a:xfrm>
        </p:spPr>
        <p:txBody>
          <a:bodyPr>
            <a:normAutofit/>
          </a:bodyPr>
          <a:lstStyle/>
          <a:p>
            <a:r>
              <a:rPr lang="en-US" dirty="0"/>
              <a:t>Existing</a:t>
            </a:r>
            <a:br>
              <a:rPr lang="en-US" dirty="0"/>
            </a:br>
            <a:r>
              <a:rPr lang="en-US" dirty="0"/>
              <a:t>Multimodal</a:t>
            </a:r>
            <a:br>
              <a:rPr lang="en-US" dirty="0"/>
            </a:br>
            <a:r>
              <a:rPr lang="en-US" dirty="0"/>
              <a:t>Facilities</a:t>
            </a:r>
          </a:p>
        </p:txBody>
      </p:sp>
      <p:pic>
        <p:nvPicPr>
          <p:cNvPr id="4" name="Picture 3">
            <a:extLst>
              <a:ext uri="{FF2B5EF4-FFF2-40B4-BE49-F238E27FC236}">
                <a16:creationId xmlns:a16="http://schemas.microsoft.com/office/drawing/2014/main" id="{D6047287-FF3C-4C18-A2AC-D1800D2C3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7926" y="18289"/>
            <a:ext cx="5143500" cy="6858000"/>
          </a:xfrm>
          <a:prstGeom prst="rect">
            <a:avLst/>
          </a:prstGeom>
          <a:ln>
            <a:solidFill>
              <a:schemeClr val="tx1"/>
            </a:solidFill>
          </a:ln>
        </p:spPr>
      </p:pic>
    </p:spTree>
    <p:extLst>
      <p:ext uri="{BB962C8B-B14F-4D97-AF65-F5344CB8AC3E}">
        <p14:creationId xmlns:p14="http://schemas.microsoft.com/office/powerpoint/2010/main" val="26163914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03DD-878D-4977-9CBE-46B7A0ED80C9}"/>
              </a:ext>
            </a:extLst>
          </p:cNvPr>
          <p:cNvSpPr>
            <a:spLocks noGrp="1"/>
          </p:cNvSpPr>
          <p:nvPr>
            <p:ph type="title"/>
          </p:nvPr>
        </p:nvSpPr>
        <p:spPr/>
        <p:txBody>
          <a:bodyPr/>
          <a:lstStyle/>
          <a:p>
            <a:r>
              <a:rPr lang="en-US" dirty="0"/>
              <a:t>Future Conditions</a:t>
            </a:r>
          </a:p>
        </p:txBody>
      </p:sp>
      <p:sp>
        <p:nvSpPr>
          <p:cNvPr id="3" name="Content Placeholder 2">
            <a:extLst>
              <a:ext uri="{FF2B5EF4-FFF2-40B4-BE49-F238E27FC236}">
                <a16:creationId xmlns:a16="http://schemas.microsoft.com/office/drawing/2014/main" id="{E5646208-E081-45BC-A9C3-6E00508CEE63}"/>
              </a:ext>
            </a:extLst>
          </p:cNvPr>
          <p:cNvSpPr>
            <a:spLocks noGrp="1"/>
          </p:cNvSpPr>
          <p:nvPr>
            <p:ph idx="1"/>
          </p:nvPr>
        </p:nvSpPr>
        <p:spPr/>
        <p:txBody>
          <a:bodyPr/>
          <a:lstStyle/>
          <a:p>
            <a:pPr>
              <a:spcAft>
                <a:spcPts val="1200"/>
              </a:spcAft>
            </a:pPr>
            <a:r>
              <a:rPr lang="en-US" dirty="0"/>
              <a:t>Traffic projections</a:t>
            </a:r>
          </a:p>
          <a:p>
            <a:pPr lvl="1"/>
            <a:r>
              <a:rPr lang="en-US" sz="2800" dirty="0"/>
              <a:t>In coordination with future land use assumptions</a:t>
            </a:r>
          </a:p>
          <a:p>
            <a:pPr lvl="1"/>
            <a:r>
              <a:rPr lang="en-US" sz="2800" dirty="0"/>
              <a:t>Review of count trends (short-term 2023), travel demand modeling output (long-range 2040)</a:t>
            </a:r>
          </a:p>
          <a:p>
            <a:r>
              <a:rPr lang="en-US" dirty="0"/>
              <a:t>Identification of future roadway capacity and multimodal needs</a:t>
            </a:r>
          </a:p>
          <a:p>
            <a:r>
              <a:rPr lang="en-US" dirty="0"/>
              <a:t>Recommendations for capital improvement priorities </a:t>
            </a:r>
          </a:p>
          <a:p>
            <a:endParaRPr lang="en-US" dirty="0"/>
          </a:p>
        </p:txBody>
      </p:sp>
    </p:spTree>
    <p:extLst>
      <p:ext uri="{BB962C8B-B14F-4D97-AF65-F5344CB8AC3E}">
        <p14:creationId xmlns:p14="http://schemas.microsoft.com/office/powerpoint/2010/main" val="9830703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2A117-A6AE-4517-9DB7-D66872AB9ED5}"/>
              </a:ext>
            </a:extLst>
          </p:cNvPr>
          <p:cNvSpPr>
            <a:spLocks noGrp="1"/>
          </p:cNvSpPr>
          <p:nvPr>
            <p:ph idx="1"/>
          </p:nvPr>
        </p:nvSpPr>
        <p:spPr/>
        <p:txBody>
          <a:bodyPr/>
          <a:lstStyle/>
          <a:p>
            <a:endParaRPr lang="en-US" dirty="0"/>
          </a:p>
          <a:p>
            <a:endParaRPr lang="en-US" dirty="0"/>
          </a:p>
        </p:txBody>
      </p:sp>
      <p:sp>
        <p:nvSpPr>
          <p:cNvPr id="5" name="Title 1">
            <a:extLst>
              <a:ext uri="{FF2B5EF4-FFF2-40B4-BE49-F238E27FC236}">
                <a16:creationId xmlns:a16="http://schemas.microsoft.com/office/drawing/2014/main" id="{6121D46F-4851-478D-A055-06E30019BB24}"/>
              </a:ext>
            </a:extLst>
          </p:cNvPr>
          <p:cNvSpPr txBox="1">
            <a:spLocks/>
          </p:cNvSpPr>
          <p:nvPr/>
        </p:nvSpPr>
        <p:spPr>
          <a:xfrm>
            <a:off x="838200" y="26757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pPr algn="ctr"/>
            <a:r>
              <a:rPr lang="en-US" dirty="0"/>
              <a:t>Thoughts and Reactions </a:t>
            </a:r>
            <a:br>
              <a:rPr lang="en-US" dirty="0"/>
            </a:br>
            <a:r>
              <a:rPr lang="en-US" dirty="0"/>
              <a:t>from the Committee?</a:t>
            </a:r>
          </a:p>
        </p:txBody>
      </p:sp>
      <p:sp>
        <p:nvSpPr>
          <p:cNvPr id="6" name="Title 5">
            <a:extLst>
              <a:ext uri="{FF2B5EF4-FFF2-40B4-BE49-F238E27FC236}">
                <a16:creationId xmlns:a16="http://schemas.microsoft.com/office/drawing/2014/main" id="{121D805C-AE35-4BB2-BB2E-62DCAA1EF380}"/>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41008148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265715"/>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7600" i="1" dirty="0">
                <a:solidFill>
                  <a:schemeClr val="bg1"/>
                </a:solidFill>
              </a:rPr>
              <a:t>Current Plan Analysis</a:t>
            </a:r>
          </a:p>
        </p:txBody>
      </p:sp>
    </p:spTree>
    <p:extLst>
      <p:ext uri="{BB962C8B-B14F-4D97-AF65-F5344CB8AC3E}">
        <p14:creationId xmlns:p14="http://schemas.microsoft.com/office/powerpoint/2010/main" val="29493764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Review of State Statutes</a:t>
            </a:r>
          </a:p>
        </p:txBody>
      </p:sp>
      <p:graphicFrame>
        <p:nvGraphicFramePr>
          <p:cNvPr id="9" name="Table 8">
            <a:extLst>
              <a:ext uri="{FF2B5EF4-FFF2-40B4-BE49-F238E27FC236}">
                <a16:creationId xmlns:a16="http://schemas.microsoft.com/office/drawing/2014/main" id="{6E187554-62AD-4747-A1FD-7B5C2373FDA7}"/>
              </a:ext>
            </a:extLst>
          </p:cNvPr>
          <p:cNvGraphicFramePr>
            <a:graphicFrameLocks noGrp="1"/>
          </p:cNvGraphicFramePr>
          <p:nvPr>
            <p:extLst>
              <p:ext uri="{D42A27DB-BD31-4B8C-83A1-F6EECF244321}">
                <p14:modId xmlns:p14="http://schemas.microsoft.com/office/powerpoint/2010/main" val="756324332"/>
              </p:ext>
            </p:extLst>
          </p:nvPr>
        </p:nvGraphicFramePr>
        <p:xfrm>
          <a:off x="1026364" y="1571626"/>
          <a:ext cx="10139271" cy="4400902"/>
        </p:xfrm>
        <a:graphic>
          <a:graphicData uri="http://schemas.openxmlformats.org/drawingml/2006/table">
            <a:tbl>
              <a:tblPr firstRow="1"/>
              <a:tblGrid>
                <a:gridCol w="379926">
                  <a:extLst>
                    <a:ext uri="{9D8B030D-6E8A-4147-A177-3AD203B41FA5}">
                      <a16:colId xmlns:a16="http://schemas.microsoft.com/office/drawing/2014/main" val="808437767"/>
                    </a:ext>
                  </a:extLst>
                </a:gridCol>
                <a:gridCol w="1741327">
                  <a:extLst>
                    <a:ext uri="{9D8B030D-6E8A-4147-A177-3AD203B41FA5}">
                      <a16:colId xmlns:a16="http://schemas.microsoft.com/office/drawing/2014/main" val="3007332261"/>
                    </a:ext>
                  </a:extLst>
                </a:gridCol>
                <a:gridCol w="4187099">
                  <a:extLst>
                    <a:ext uri="{9D8B030D-6E8A-4147-A177-3AD203B41FA5}">
                      <a16:colId xmlns:a16="http://schemas.microsoft.com/office/drawing/2014/main" val="82456495"/>
                    </a:ext>
                  </a:extLst>
                </a:gridCol>
                <a:gridCol w="1947120">
                  <a:extLst>
                    <a:ext uri="{9D8B030D-6E8A-4147-A177-3AD203B41FA5}">
                      <a16:colId xmlns:a16="http://schemas.microsoft.com/office/drawing/2014/main" val="1697838211"/>
                    </a:ext>
                  </a:extLst>
                </a:gridCol>
                <a:gridCol w="1883799">
                  <a:extLst>
                    <a:ext uri="{9D8B030D-6E8A-4147-A177-3AD203B41FA5}">
                      <a16:colId xmlns:a16="http://schemas.microsoft.com/office/drawing/2014/main" val="1870224098"/>
                    </a:ext>
                  </a:extLst>
                </a:gridCol>
              </a:tblGrid>
              <a:tr h="338371">
                <a:tc gridSpan="2">
                  <a:txBody>
                    <a:bodyPr/>
                    <a:lstStyle/>
                    <a:p>
                      <a:pPr algn="l" fontAlgn="ctr"/>
                      <a:r>
                        <a:rPr lang="en-US" sz="1000" b="1" i="0" u="none" strike="noStrike" dirty="0">
                          <a:solidFill>
                            <a:srgbClr val="FFFFFF"/>
                          </a:solidFill>
                          <a:effectLst/>
                          <a:latin typeface="Calibri" panose="020F0502020204030204" pitchFamily="34" charset="0"/>
                        </a:rPr>
                        <a:t>Changes to Chapter 163, F.S 2010-2018</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a:txBody>
                    <a:bodyPr/>
                    <a:lstStyle/>
                    <a:p>
                      <a:pPr algn="ctr" fontAlgn="ctr"/>
                      <a:r>
                        <a:rPr lang="en-US" sz="1000" b="1" i="0" u="none" strike="noStrike" dirty="0">
                          <a:solidFill>
                            <a:srgbClr val="FFFFFF"/>
                          </a:solidFill>
                          <a:effectLst/>
                          <a:latin typeface="Calibri" panose="020F0502020204030204" pitchFamily="34" charset="0"/>
                        </a:rPr>
                        <a:t>Description</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000" b="1" i="0" u="none" strike="noStrike" dirty="0">
                          <a:solidFill>
                            <a:srgbClr val="FFFFFF"/>
                          </a:solidFill>
                          <a:effectLst/>
                          <a:latin typeface="Calibri" panose="020F0502020204030204" pitchFamily="34" charset="0"/>
                        </a:rPr>
                        <a:t>Addressed (Where/how)</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ctr" fontAlgn="ctr"/>
                      <a:r>
                        <a:rPr lang="en-US" sz="1000" b="1" i="0" u="none" strike="noStrike" dirty="0">
                          <a:solidFill>
                            <a:srgbClr val="FFFFFF"/>
                          </a:solidFill>
                          <a:effectLst/>
                          <a:latin typeface="Calibri" panose="020F0502020204030204" pitchFamily="34" charset="0"/>
                        </a:rPr>
                        <a:t>Amendment Needed by Element</a:t>
                      </a:r>
                    </a:p>
                  </a:txBody>
                  <a:tcPr marL="5936" marR="5936" marT="59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83628834"/>
                  </a:ext>
                </a:extLst>
              </a:tr>
              <a:tr h="292183">
                <a:tc gridSpan="5">
                  <a:txBody>
                    <a:bodyPr/>
                    <a:lstStyle/>
                    <a:p>
                      <a:pPr algn="ctr" fontAlgn="ctr"/>
                      <a:r>
                        <a:rPr lang="en-US" sz="700" b="1" i="0" u="none" strike="noStrike" dirty="0">
                          <a:solidFill>
                            <a:srgbClr val="FFFFFF"/>
                          </a:solidFill>
                          <a:effectLst/>
                          <a:latin typeface="Calibri" panose="020F0502020204030204" pitchFamily="34" charset="0"/>
                        </a:rPr>
                        <a:t>2010 [Ch. 2010‐5, 2010‐33, 2010‐70, 2010‐102, 2010‐182, 2010‐205, and 2010‐209, Laws of Florida]</a:t>
                      </a:r>
                    </a:p>
                  </a:txBody>
                  <a:tcPr marL="5936" marR="5936" marT="5936" marB="0" anchor="ctr">
                    <a:lnL>
                      <a:noFill/>
                    </a:lnL>
                    <a:lnR>
                      <a:noFill/>
                    </a:lnR>
                    <a:lnT w="6350" cap="flat" cmpd="sng" algn="ctr">
                      <a:solidFill>
                        <a:srgbClr val="000000"/>
                      </a:solidFill>
                      <a:prstDash val="solid"/>
                      <a:round/>
                      <a:headEnd type="none" w="med" len="med"/>
                      <a:tailEnd type="none" w="med" len="med"/>
                    </a:lnT>
                    <a:lnB>
                      <a:noFill/>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8140381"/>
                  </a:ext>
                </a:extLst>
              </a:tr>
              <a:tr h="237454">
                <a:tc>
                  <a:txBody>
                    <a:bodyPr/>
                    <a:lstStyle/>
                    <a:p>
                      <a:pPr algn="ctr" fontAlgn="b"/>
                      <a:r>
                        <a:rPr lang="en-US" sz="700" b="0" i="0" u="none" strike="noStrike" dirty="0">
                          <a:solidFill>
                            <a:srgbClr val="000000"/>
                          </a:solidFill>
                          <a:effectLst/>
                          <a:latin typeface="Calibri" panose="020F0502020204030204" pitchFamily="34" charset="0"/>
                        </a:rPr>
                        <a:t>1</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163.31777(1)(a) and (3)(a) </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Deleted the phrase “SMART Schools Clearinghouse”.</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 referenced in text</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44200560"/>
                  </a:ext>
                </a:extLst>
              </a:tr>
              <a:tr h="237454">
                <a:tc>
                  <a:txBody>
                    <a:bodyPr/>
                    <a:lstStyle/>
                    <a:p>
                      <a:pPr algn="ctr" fontAlgn="b"/>
                      <a:r>
                        <a:rPr lang="en-US" sz="700" b="0" i="0" u="none" strike="noStrike" dirty="0">
                          <a:solidFill>
                            <a:srgbClr val="000000"/>
                          </a:solidFill>
                          <a:effectLst/>
                          <a:latin typeface="Calibri" panose="020F0502020204030204" pitchFamily="34" charset="0"/>
                        </a:rPr>
                        <a:t>2</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163.3175(2)</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Lists the 14 military installations and 43 local governments affected by special coordination and communication requirements.</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Tavares not located near listed installations - N/A</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254300875"/>
                  </a:ext>
                </a:extLst>
              </a:tr>
              <a:tr h="362117">
                <a:tc>
                  <a:txBody>
                    <a:bodyPr/>
                    <a:lstStyle/>
                    <a:p>
                      <a:pPr algn="ctr" fontAlgn="b"/>
                      <a:r>
                        <a:rPr lang="en-US" sz="700" b="0" i="0" u="none" strike="noStrike" dirty="0">
                          <a:solidFill>
                            <a:srgbClr val="000000"/>
                          </a:solidFill>
                          <a:effectLst/>
                          <a:latin typeface="Calibri" panose="020F0502020204030204" pitchFamily="34" charset="0"/>
                        </a:rPr>
                        <a:t>3</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163.3177(6)(a)</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Specifies that the 43 local governments listed in section 163.3175(2), Florida Statutes, must consider the factors listed in section 163.3175(5), Florida Statutes, when considering the compatibility of land uses proximate to military installations.</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Tavares not located near listed installations - N/A</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794241064"/>
                  </a:ext>
                </a:extLst>
              </a:tr>
              <a:tr h="250095">
                <a:tc>
                  <a:txBody>
                    <a:bodyPr/>
                    <a:lstStyle/>
                    <a:p>
                      <a:pPr algn="ctr" fontAlgn="b"/>
                      <a:r>
                        <a:rPr lang="en-US" sz="700" b="0" i="0" u="none" strike="noStrike" dirty="0">
                          <a:solidFill>
                            <a:srgbClr val="000000"/>
                          </a:solidFill>
                          <a:effectLst/>
                          <a:latin typeface="Calibri" panose="020F0502020204030204" pitchFamily="34" charset="0"/>
                        </a:rPr>
                        <a:t>4</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163.3180(4)(b)</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Defines hangars for the assembly, manufacture, maintenance or storage of aircraft as public transit facilities.</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 Seaplane Base Master Plan states aircraft maintenance/storage facilities not anticipated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355314953"/>
                  </a:ext>
                </a:extLst>
              </a:tr>
              <a:tr h="201836">
                <a:tc gridSpan="5">
                  <a:txBody>
                    <a:bodyPr/>
                    <a:lstStyle/>
                    <a:p>
                      <a:pPr algn="ctr" fontAlgn="ctr"/>
                      <a:r>
                        <a:rPr lang="en-US" sz="700" b="1" i="0" u="none" strike="noStrike" dirty="0">
                          <a:solidFill>
                            <a:srgbClr val="FFFFFF"/>
                          </a:solidFill>
                          <a:effectLst/>
                          <a:latin typeface="Calibri" panose="020F0502020204030204" pitchFamily="34" charset="0"/>
                        </a:rPr>
                        <a:t>2011 {Ch. 2011-139, Laws of Florida</a:t>
                      </a:r>
                    </a:p>
                  </a:txBody>
                  <a:tcPr marL="5936" marR="5936" marT="5936" marB="0" anchor="ctr">
                    <a:lnL>
                      <a:noFill/>
                    </a:lnL>
                    <a:lnR>
                      <a:noFill/>
                    </a:lnR>
                    <a:lnT>
                      <a:noFill/>
                    </a:lnT>
                    <a:lnB>
                      <a:noFill/>
                    </a:lnB>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62819389"/>
                  </a:ext>
                </a:extLst>
              </a:tr>
              <a:tr h="237454">
                <a:tc>
                  <a:txBody>
                    <a:bodyPr/>
                    <a:lstStyle/>
                    <a:p>
                      <a:pPr algn="ctr" fontAlgn="b"/>
                      <a:r>
                        <a:rPr lang="en-US" sz="700" b="0" i="0" u="none" strike="noStrike" dirty="0">
                          <a:solidFill>
                            <a:srgbClr val="000000"/>
                          </a:solidFill>
                          <a:effectLst/>
                          <a:latin typeface="Calibri" panose="020F0502020204030204" pitchFamily="34" charset="0"/>
                        </a:rPr>
                        <a:t>5</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163.2517(4)</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Deletes the exemption for plan amendments to designate an urban infill and redevelopment area from the twice per year amendment limitation of Section 163.3187.</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3977846833"/>
                  </a:ext>
                </a:extLst>
              </a:tr>
              <a:tr h="237454">
                <a:tc>
                  <a:txBody>
                    <a:bodyPr/>
                    <a:lstStyle/>
                    <a:p>
                      <a:pPr algn="ctr" fontAlgn="b"/>
                      <a:r>
                        <a:rPr lang="en-US" sz="700" b="0" i="0" u="none" strike="noStrike" dirty="0">
                          <a:solidFill>
                            <a:srgbClr val="000000"/>
                          </a:solidFill>
                          <a:effectLst/>
                          <a:latin typeface="Calibri" panose="020F0502020204030204" pitchFamily="34" charset="0"/>
                        </a:rPr>
                        <a:t>6</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163.3161(1)</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Changes “Local Government Comprehensive Planning and Land Development Regulation Act” to “Community Planning Act.”</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Revise the entire plan to reference "Community Planning Act"</a:t>
                      </a:r>
                    </a:p>
                  </a:txBody>
                  <a:tcPr marL="5936" marR="5936" marT="5936" marB="0" anchor="b">
                    <a:lnL>
                      <a:noFill/>
                    </a:lnL>
                    <a:lnR>
                      <a:noFill/>
                    </a:lnR>
                    <a:lnT>
                      <a:noFill/>
                    </a:lnT>
                    <a:lnB>
                      <a:noFill/>
                    </a:lnB>
                  </a:tcPr>
                </a:tc>
                <a:extLst>
                  <a:ext uri="{0D108BD9-81ED-4DB2-BD59-A6C34878D82A}">
                    <a16:rowId xmlns:a16="http://schemas.microsoft.com/office/drawing/2014/main" val="743935458"/>
                  </a:ext>
                </a:extLst>
              </a:tr>
              <a:tr h="237454">
                <a:tc>
                  <a:txBody>
                    <a:bodyPr/>
                    <a:lstStyle/>
                    <a:p>
                      <a:pPr algn="ctr" fontAlgn="b"/>
                      <a:r>
                        <a:rPr lang="en-US" sz="700" b="0" i="0" u="none" strike="noStrike" dirty="0">
                          <a:solidFill>
                            <a:srgbClr val="000000"/>
                          </a:solidFill>
                          <a:effectLst/>
                          <a:latin typeface="Calibri" panose="020F0502020204030204" pitchFamily="34" charset="0"/>
                        </a:rPr>
                        <a:t>7</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163.3161(2)</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Expresses the purpose of the act, changing “control” future development to “manage” future development “consistent with the proper role of local government.”</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"Control sprawl" referenced in FLU Objective 1-1.2, Policy 1-1.2.3</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Review language</a:t>
                      </a:r>
                    </a:p>
                  </a:txBody>
                  <a:tcPr marL="5936" marR="5936" marT="5936" marB="0" anchor="b">
                    <a:lnL>
                      <a:noFill/>
                    </a:lnL>
                    <a:lnR>
                      <a:noFill/>
                    </a:lnR>
                    <a:lnT>
                      <a:noFill/>
                    </a:lnT>
                    <a:lnB>
                      <a:noFill/>
                    </a:lnB>
                  </a:tcPr>
                </a:tc>
                <a:extLst>
                  <a:ext uri="{0D108BD9-81ED-4DB2-BD59-A6C34878D82A}">
                    <a16:rowId xmlns:a16="http://schemas.microsoft.com/office/drawing/2014/main" val="1754966871"/>
                  </a:ext>
                </a:extLst>
              </a:tr>
              <a:tr h="273072">
                <a:tc>
                  <a:txBody>
                    <a:bodyPr/>
                    <a:lstStyle/>
                    <a:p>
                      <a:pPr algn="ctr" fontAlgn="b"/>
                      <a:r>
                        <a:rPr lang="en-US" sz="700" b="0" i="0" u="none" strike="noStrike" dirty="0">
                          <a:solidFill>
                            <a:srgbClr val="000000"/>
                          </a:solidFill>
                          <a:effectLst/>
                          <a:latin typeface="Calibri" panose="020F0502020204030204" pitchFamily="34" charset="0"/>
                        </a:rPr>
                        <a:t>8</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163.3161(3)</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States the intent of the act is to focus the state role in managing growth to protect the functions of important state resources and facilities.</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4019620382"/>
                  </a:ext>
                </a:extLst>
              </a:tr>
              <a:tr h="261199">
                <a:tc>
                  <a:txBody>
                    <a:bodyPr/>
                    <a:lstStyle/>
                    <a:p>
                      <a:pPr algn="ctr" fontAlgn="b"/>
                      <a:r>
                        <a:rPr lang="en-US" sz="700" b="0" i="0" u="none" strike="noStrike" dirty="0">
                          <a:solidFill>
                            <a:srgbClr val="000000"/>
                          </a:solidFill>
                          <a:effectLst/>
                          <a:latin typeface="Calibri" panose="020F0502020204030204" pitchFamily="34" charset="0"/>
                        </a:rPr>
                        <a:t>9</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163.3161(10)</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Modifies the intent of the legislature with respect to how comprehensive plans and amendments affect property rights.</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726739201"/>
                  </a:ext>
                </a:extLst>
              </a:tr>
              <a:tr h="237454">
                <a:tc>
                  <a:txBody>
                    <a:bodyPr/>
                    <a:lstStyle/>
                    <a:p>
                      <a:pPr algn="ctr" fontAlgn="b"/>
                      <a:r>
                        <a:rPr lang="en-US" sz="700" b="0" i="0" u="none" strike="noStrike" dirty="0">
                          <a:solidFill>
                            <a:srgbClr val="000000"/>
                          </a:solidFill>
                          <a:effectLst/>
                          <a:latin typeface="Calibri" panose="020F0502020204030204" pitchFamily="34" charset="0"/>
                        </a:rPr>
                        <a:t>10</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163.3161(11)</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Expresses legislative intent to recognize and protect agriculture, tourism, and military presence as being the state’s traditional economic base.</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1659779171"/>
                  </a:ext>
                </a:extLst>
              </a:tr>
              <a:tr h="403671">
                <a:tc>
                  <a:txBody>
                    <a:bodyPr/>
                    <a:lstStyle/>
                    <a:p>
                      <a:pPr algn="ctr" fontAlgn="b"/>
                      <a:r>
                        <a:rPr lang="en-US" sz="700" b="0" i="0" u="none" strike="noStrike" dirty="0">
                          <a:solidFill>
                            <a:srgbClr val="000000"/>
                          </a:solidFill>
                          <a:effectLst/>
                          <a:latin typeface="Calibri" panose="020F0502020204030204" pitchFamily="34" charset="0"/>
                        </a:rPr>
                        <a:t>11</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163.3161(12)</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Expresses legislative intent to not require local government plans that have been found to be in compliance to adopt amendments implementing the new statutory requirements until the evaluation and appraisal period provided in section 163.3191.</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693586899"/>
                  </a:ext>
                </a:extLst>
              </a:tr>
              <a:tr h="237454">
                <a:tc>
                  <a:txBody>
                    <a:bodyPr/>
                    <a:lstStyle/>
                    <a:p>
                      <a:pPr algn="ctr" fontAlgn="b"/>
                      <a:r>
                        <a:rPr lang="en-US" sz="700" b="0" i="0" u="none" strike="noStrike" dirty="0">
                          <a:solidFill>
                            <a:srgbClr val="000000"/>
                          </a:solidFill>
                          <a:effectLst/>
                          <a:latin typeface="Calibri" panose="020F0502020204030204" pitchFamily="34" charset="0"/>
                        </a:rPr>
                        <a:t>12</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163.3162(4)</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Modifies the provisions for agricultural lands and practices to state that a plan amendment for an agricultural enclave is presumed not to be urban sprawl as defined in section 163. 3164.</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 agricultural enclaves addressed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None</a:t>
                      </a:r>
                    </a:p>
                  </a:txBody>
                  <a:tcPr marL="5936" marR="5936" marT="5936" marB="0" anchor="b">
                    <a:lnL>
                      <a:noFill/>
                    </a:lnL>
                    <a:lnR>
                      <a:noFill/>
                    </a:lnR>
                    <a:lnT>
                      <a:noFill/>
                    </a:lnT>
                    <a:lnB>
                      <a:noFill/>
                    </a:lnB>
                  </a:tcPr>
                </a:tc>
                <a:extLst>
                  <a:ext uri="{0D108BD9-81ED-4DB2-BD59-A6C34878D82A}">
                    <a16:rowId xmlns:a16="http://schemas.microsoft.com/office/drawing/2014/main" val="3271292225"/>
                  </a:ext>
                </a:extLst>
              </a:tr>
              <a:tr h="356180">
                <a:tc>
                  <a:txBody>
                    <a:bodyPr/>
                    <a:lstStyle/>
                    <a:p>
                      <a:pPr algn="ctr" fontAlgn="b"/>
                      <a:r>
                        <a:rPr lang="en-US" sz="700" b="0" i="0" u="none" strike="noStrike" dirty="0">
                          <a:solidFill>
                            <a:srgbClr val="000000"/>
                          </a:solidFill>
                          <a:effectLst/>
                          <a:latin typeface="Calibri" panose="020F0502020204030204" pitchFamily="34" charset="0"/>
                        </a:rPr>
                        <a:t>13</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163.3164</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Changes “Local Government Comprehensive Planning and Land Development Regulation Act” to “Community Planning Act” and sets forth new and modified definitions, many of which were included in repealed Rule 9J‐5.003, Florida Administrative Code.</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Noted.</a:t>
                      </a:r>
                    </a:p>
                  </a:txBody>
                  <a:tcPr marL="5936" marR="5936" marT="5936" marB="0" anchor="b">
                    <a:lnL>
                      <a:noFill/>
                    </a:lnL>
                    <a:lnR>
                      <a:noFill/>
                    </a:lnR>
                    <a:lnT>
                      <a:noFill/>
                    </a:lnT>
                    <a:lnB>
                      <a:noFill/>
                    </a:lnB>
                  </a:tcPr>
                </a:tc>
                <a:tc>
                  <a:txBody>
                    <a:bodyPr/>
                    <a:lstStyle/>
                    <a:p>
                      <a:pPr algn="l" fontAlgn="b"/>
                      <a:r>
                        <a:rPr lang="en-US" sz="700" b="0" i="0" u="none" strike="noStrike" dirty="0">
                          <a:solidFill>
                            <a:srgbClr val="000000"/>
                          </a:solidFill>
                          <a:effectLst/>
                          <a:latin typeface="Calibri" panose="020F0502020204030204" pitchFamily="34" charset="0"/>
                        </a:rPr>
                        <a:t>Revise the entire plan to reference "Community Planning Act"</a:t>
                      </a:r>
                    </a:p>
                  </a:txBody>
                  <a:tcPr marL="5936" marR="5936" marT="5936" marB="0" anchor="b">
                    <a:lnL>
                      <a:noFill/>
                    </a:lnL>
                    <a:lnR>
                      <a:noFill/>
                    </a:lnR>
                    <a:lnT>
                      <a:noFill/>
                    </a:lnT>
                    <a:lnB>
                      <a:noFill/>
                    </a:lnB>
                  </a:tcPr>
                </a:tc>
                <a:extLst>
                  <a:ext uri="{0D108BD9-81ED-4DB2-BD59-A6C34878D82A}">
                    <a16:rowId xmlns:a16="http://schemas.microsoft.com/office/drawing/2014/main" val="170374069"/>
                  </a:ext>
                </a:extLst>
              </a:tr>
            </a:tbl>
          </a:graphicData>
        </a:graphic>
      </p:graphicFrame>
    </p:spTree>
    <p:extLst>
      <p:ext uri="{BB962C8B-B14F-4D97-AF65-F5344CB8AC3E}">
        <p14:creationId xmlns:p14="http://schemas.microsoft.com/office/powerpoint/2010/main" val="31256946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60398-6BAA-4A74-B803-1E52CA0075ED}"/>
              </a:ext>
            </a:extLst>
          </p:cNvPr>
          <p:cNvSpPr>
            <a:spLocks noGrp="1"/>
          </p:cNvSpPr>
          <p:nvPr>
            <p:ph type="title"/>
          </p:nvPr>
        </p:nvSpPr>
        <p:spPr/>
        <p:txBody>
          <a:bodyPr/>
          <a:lstStyle/>
          <a:p>
            <a:r>
              <a:rPr lang="en-US" dirty="0"/>
              <a:t>Review of State Statutes</a:t>
            </a:r>
          </a:p>
        </p:txBody>
      </p:sp>
      <p:sp>
        <p:nvSpPr>
          <p:cNvPr id="6" name="Content Placeholder 5">
            <a:extLst>
              <a:ext uri="{FF2B5EF4-FFF2-40B4-BE49-F238E27FC236}">
                <a16:creationId xmlns:a16="http://schemas.microsoft.com/office/drawing/2014/main" id="{5BD95AAF-D0A3-481F-8AC5-A4A75E7E5F20}"/>
              </a:ext>
            </a:extLst>
          </p:cNvPr>
          <p:cNvSpPr>
            <a:spLocks noGrp="1"/>
          </p:cNvSpPr>
          <p:nvPr>
            <p:ph idx="1"/>
          </p:nvPr>
        </p:nvSpPr>
        <p:spPr>
          <a:xfrm>
            <a:off x="838200" y="1825625"/>
            <a:ext cx="10515600" cy="4128861"/>
          </a:xfrm>
        </p:spPr>
        <p:txBody>
          <a:bodyPr>
            <a:normAutofit/>
          </a:bodyPr>
          <a:lstStyle/>
          <a:p>
            <a:pPr>
              <a:spcAft>
                <a:spcPts val="1200"/>
              </a:spcAft>
            </a:pPr>
            <a:r>
              <a:rPr lang="en-US" sz="3600" dirty="0"/>
              <a:t>Reflect terminology and definition changes</a:t>
            </a:r>
          </a:p>
          <a:p>
            <a:pPr>
              <a:spcAft>
                <a:spcPts val="1200"/>
              </a:spcAft>
            </a:pPr>
            <a:r>
              <a:rPr lang="en-US" sz="3600" dirty="0"/>
              <a:t>References to repealed 9J-5</a:t>
            </a:r>
          </a:p>
          <a:p>
            <a:pPr>
              <a:spcAft>
                <a:spcPts val="1200"/>
              </a:spcAft>
            </a:pPr>
            <a:r>
              <a:rPr lang="en-US" sz="3600" dirty="0"/>
              <a:t>DRI’s</a:t>
            </a:r>
          </a:p>
          <a:p>
            <a:pPr>
              <a:spcAft>
                <a:spcPts val="1200"/>
              </a:spcAft>
            </a:pPr>
            <a:r>
              <a:rPr lang="en-US" sz="3600" dirty="0"/>
              <a:t>Concurrency </a:t>
            </a:r>
          </a:p>
        </p:txBody>
      </p:sp>
    </p:spTree>
    <p:extLst>
      <p:ext uri="{BB962C8B-B14F-4D97-AF65-F5344CB8AC3E}">
        <p14:creationId xmlns:p14="http://schemas.microsoft.com/office/powerpoint/2010/main" val="31284707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Review of GOPs by Kimley-Horn Team</a:t>
            </a:r>
          </a:p>
        </p:txBody>
      </p:sp>
      <p:graphicFrame>
        <p:nvGraphicFramePr>
          <p:cNvPr id="3" name="Table 2">
            <a:extLst>
              <a:ext uri="{FF2B5EF4-FFF2-40B4-BE49-F238E27FC236}">
                <a16:creationId xmlns:a16="http://schemas.microsoft.com/office/drawing/2014/main" id="{84E21641-B8A0-4439-A0B7-460C3379DC44}"/>
              </a:ext>
            </a:extLst>
          </p:cNvPr>
          <p:cNvGraphicFramePr>
            <a:graphicFrameLocks noGrp="1"/>
          </p:cNvGraphicFramePr>
          <p:nvPr>
            <p:extLst>
              <p:ext uri="{D42A27DB-BD31-4B8C-83A1-F6EECF244321}">
                <p14:modId xmlns:p14="http://schemas.microsoft.com/office/powerpoint/2010/main" val="1511753424"/>
              </p:ext>
            </p:extLst>
          </p:nvPr>
        </p:nvGraphicFramePr>
        <p:xfrm>
          <a:off x="838200" y="1493114"/>
          <a:ext cx="10265230" cy="4450484"/>
        </p:xfrm>
        <a:graphic>
          <a:graphicData uri="http://schemas.openxmlformats.org/drawingml/2006/table">
            <a:tbl>
              <a:tblPr firstRow="1"/>
              <a:tblGrid>
                <a:gridCol w="1011832">
                  <a:extLst>
                    <a:ext uri="{9D8B030D-6E8A-4147-A177-3AD203B41FA5}">
                      <a16:colId xmlns:a16="http://schemas.microsoft.com/office/drawing/2014/main" val="4155412934"/>
                    </a:ext>
                  </a:extLst>
                </a:gridCol>
                <a:gridCol w="1856060">
                  <a:extLst>
                    <a:ext uri="{9D8B030D-6E8A-4147-A177-3AD203B41FA5}">
                      <a16:colId xmlns:a16="http://schemas.microsoft.com/office/drawing/2014/main" val="189078355"/>
                    </a:ext>
                  </a:extLst>
                </a:gridCol>
                <a:gridCol w="1856060">
                  <a:extLst>
                    <a:ext uri="{9D8B030D-6E8A-4147-A177-3AD203B41FA5}">
                      <a16:colId xmlns:a16="http://schemas.microsoft.com/office/drawing/2014/main" val="2412387060"/>
                    </a:ext>
                  </a:extLst>
                </a:gridCol>
                <a:gridCol w="885611">
                  <a:extLst>
                    <a:ext uri="{9D8B030D-6E8A-4147-A177-3AD203B41FA5}">
                      <a16:colId xmlns:a16="http://schemas.microsoft.com/office/drawing/2014/main" val="1972915850"/>
                    </a:ext>
                  </a:extLst>
                </a:gridCol>
                <a:gridCol w="614548">
                  <a:extLst>
                    <a:ext uri="{9D8B030D-6E8A-4147-A177-3AD203B41FA5}">
                      <a16:colId xmlns:a16="http://schemas.microsoft.com/office/drawing/2014/main" val="3321715627"/>
                    </a:ext>
                  </a:extLst>
                </a:gridCol>
                <a:gridCol w="2160230">
                  <a:extLst>
                    <a:ext uri="{9D8B030D-6E8A-4147-A177-3AD203B41FA5}">
                      <a16:colId xmlns:a16="http://schemas.microsoft.com/office/drawing/2014/main" val="1992306329"/>
                    </a:ext>
                  </a:extLst>
                </a:gridCol>
                <a:gridCol w="1880889">
                  <a:extLst>
                    <a:ext uri="{9D8B030D-6E8A-4147-A177-3AD203B41FA5}">
                      <a16:colId xmlns:a16="http://schemas.microsoft.com/office/drawing/2014/main" val="1544977839"/>
                    </a:ext>
                  </a:extLst>
                </a:gridCol>
              </a:tblGrid>
              <a:tr h="225298">
                <a:tc gridSpan="7">
                  <a:txBody>
                    <a:bodyPr/>
                    <a:lstStyle/>
                    <a:p>
                      <a:pPr algn="ctr" fontAlgn="ctr"/>
                      <a:r>
                        <a:rPr lang="en-US" sz="800" b="1" i="0" u="none" strike="noStrike" dirty="0">
                          <a:solidFill>
                            <a:srgbClr val="FFFFFF"/>
                          </a:solidFill>
                          <a:effectLst/>
                          <a:latin typeface="Calibri Light" panose="020F0302020204030204" pitchFamily="34" charset="0"/>
                        </a:rPr>
                        <a:t>City of Tavares Comprehensive Plan - Future Land Use Element (Chapter 1) - Goals, Objectives, and Policies</a:t>
                      </a:r>
                    </a:p>
                  </a:txBody>
                  <a:tcPr marL="5522" marR="5522" marT="5522"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46310977"/>
                  </a:ext>
                </a:extLst>
              </a:tr>
              <a:tr h="236563">
                <a:tc>
                  <a:txBody>
                    <a:bodyPr/>
                    <a:lstStyle/>
                    <a:p>
                      <a:pPr algn="l" fontAlgn="ctr"/>
                      <a:r>
                        <a:rPr lang="en-US" sz="700" b="1" i="0" u="none" strike="noStrike" dirty="0">
                          <a:solidFill>
                            <a:srgbClr val="FFFFFF"/>
                          </a:solidFill>
                          <a:effectLst/>
                          <a:latin typeface="Calibri" panose="020F0502020204030204" pitchFamily="34" charset="0"/>
                        </a:rPr>
                        <a:t>2010 GOP</a:t>
                      </a:r>
                    </a:p>
                  </a:txBody>
                  <a:tcPr marL="5522" marR="5522" marT="5522" marB="0" anchor="ctr">
                    <a:lnL w="1270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Recommended Action (Delete, Revise, Consolidate, None, etc.)</a:t>
                      </a:r>
                    </a:p>
                  </a:txBody>
                  <a:tcPr marL="5522" marR="5522" marT="552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Rationale</a:t>
                      </a:r>
                    </a:p>
                  </a:txBody>
                  <a:tcPr marL="5522" marR="5522" marT="552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2019 GOP</a:t>
                      </a:r>
                    </a:p>
                  </a:txBody>
                  <a:tcPr marL="5522" marR="5522" marT="552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2019 Page #</a:t>
                      </a:r>
                    </a:p>
                  </a:txBody>
                  <a:tcPr marL="5522" marR="5522" marT="552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Notes/Comments</a:t>
                      </a:r>
                    </a:p>
                  </a:txBody>
                  <a:tcPr marL="5522" marR="5522" marT="552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1" i="0" u="none" strike="noStrike" dirty="0">
                          <a:solidFill>
                            <a:srgbClr val="FFFFFF"/>
                          </a:solidFill>
                          <a:effectLst/>
                          <a:latin typeface="Calibri" panose="020F0502020204030204" pitchFamily="34" charset="0"/>
                        </a:rPr>
                        <a:t>City Staff Response</a:t>
                      </a:r>
                    </a:p>
                  </a:txBody>
                  <a:tcPr marL="5522" marR="5522" marT="5522" marB="0" anchor="ctr">
                    <a:lnL w="6350" cap="flat" cmpd="sng" algn="ctr">
                      <a:solidFill>
                        <a:srgbClr val="FFFFFF"/>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863982138"/>
                  </a:ext>
                </a:extLst>
              </a:tr>
              <a:tr h="192170">
                <a:tc>
                  <a:txBody>
                    <a:bodyPr/>
                    <a:lstStyle/>
                    <a:p>
                      <a:pPr algn="l" fontAlgn="ctr"/>
                      <a:r>
                        <a:rPr lang="en-US" sz="600" b="1" i="0" u="none" strike="noStrike" dirty="0">
                          <a:solidFill>
                            <a:srgbClr val="000000"/>
                          </a:solidFill>
                          <a:effectLst/>
                          <a:latin typeface="Calibri" panose="020F0502020204030204" pitchFamily="34" charset="0"/>
                        </a:rPr>
                        <a:t>Goal 1-1</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Revise to reflect 2040 and new planning horizon</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required per statutes and with the new Comprehensive Plan, new "target" is needed</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12360430"/>
                  </a:ext>
                </a:extLst>
              </a:tr>
              <a:tr h="383006">
                <a:tc>
                  <a:txBody>
                    <a:bodyPr/>
                    <a:lstStyle/>
                    <a:p>
                      <a:pPr algn="l" fontAlgn="ctr"/>
                      <a:r>
                        <a:rPr lang="en-US" sz="600" b="1" i="0" u="none" strike="noStrike" dirty="0">
                          <a:solidFill>
                            <a:srgbClr val="000000"/>
                          </a:solidFill>
                          <a:effectLst/>
                          <a:latin typeface="Calibri" panose="020F0502020204030204" pitchFamily="34" charset="0"/>
                        </a:rPr>
                        <a:t>Objective 1-1.1</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 language (simplify) to identify Code will implement Comprehensive Plan as adopted/amended.  Specific items listed are not required to be identified</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See Recommended Action</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determine desired name for LDRs and use consistently</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8323984"/>
                  </a:ext>
                </a:extLst>
              </a:tr>
              <a:tr h="383006">
                <a:tc>
                  <a:txBody>
                    <a:bodyPr/>
                    <a:lstStyle/>
                    <a:p>
                      <a:pPr algn="l" fontAlgn="ctr"/>
                      <a:r>
                        <a:rPr lang="en-US" sz="600" b="0" i="0" u="none" strike="noStrike" dirty="0">
                          <a:solidFill>
                            <a:srgbClr val="000000"/>
                          </a:solidFill>
                          <a:effectLst/>
                          <a:latin typeface="Calibri" panose="020F0502020204030204" pitchFamily="34" charset="0"/>
                        </a:rPr>
                        <a:t>Policy 1-1.1.1</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Move wetlands to after land uses.  Also move definitions into a "definitions" Section versus within the body of the Policy</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the policy is out of sequence; initial land use items should be identified and presented instead of moving straight to wetlands.  Definitions should be grouped together</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confirm current definition and move to a "Definitions" section</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48363651"/>
                  </a:ext>
                </a:extLst>
              </a:tr>
              <a:tr h="112649">
                <a:tc>
                  <a:txBody>
                    <a:bodyPr/>
                    <a:lstStyle/>
                    <a:p>
                      <a:pPr algn="l" fontAlgn="ctr"/>
                      <a:r>
                        <a:rPr lang="en-US" sz="600" b="0" i="0" u="none" strike="noStrike" dirty="0">
                          <a:solidFill>
                            <a:srgbClr val="000000"/>
                          </a:solidFill>
                          <a:effectLst/>
                          <a:latin typeface="Calibri" panose="020F0502020204030204" pitchFamily="34" charset="0"/>
                        </a:rPr>
                        <a:t>Policy 1-1.1.2</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Move wetlands to after land uses</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see previous</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determine desired name for LDRs and use consistently</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287496"/>
                  </a:ext>
                </a:extLst>
              </a:tr>
              <a:tr h="287255">
                <a:tc>
                  <a:txBody>
                    <a:bodyPr/>
                    <a:lstStyle/>
                    <a:p>
                      <a:pPr algn="l" fontAlgn="ctr"/>
                      <a:r>
                        <a:rPr lang="en-US" sz="600" b="0" i="0" u="none" strike="noStrike" dirty="0">
                          <a:solidFill>
                            <a:srgbClr val="000000"/>
                          </a:solidFill>
                          <a:effectLst/>
                          <a:latin typeface="Calibri" panose="020F0502020204030204" pitchFamily="34" charset="0"/>
                        </a:rPr>
                        <a:t>Policy 1-1.1.3</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Revise and move; also revise language (use of "unified") which is not consistent with the terms previously used</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see previous comment 1-1.1.1</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again, sequence is not consistent with standard GOP ordering</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29852140"/>
                  </a:ext>
                </a:extLst>
              </a:tr>
              <a:tr h="192170">
                <a:tc>
                  <a:txBody>
                    <a:bodyPr/>
                    <a:lstStyle/>
                    <a:p>
                      <a:pPr algn="l" fontAlgn="ctr"/>
                      <a:r>
                        <a:rPr lang="en-US" sz="600" b="0" i="0" u="none" strike="noStrike" dirty="0">
                          <a:solidFill>
                            <a:srgbClr val="000000"/>
                          </a:solidFill>
                          <a:effectLst/>
                          <a:latin typeface="Calibri" panose="020F0502020204030204" pitchFamily="34" charset="0"/>
                        </a:rPr>
                        <a:t>Policy 1-1.1.4</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Revise/consolidate, move</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Deals with concurrency</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change reference to 'traffic circulation element'; discuss keeping max parking requirement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0737512"/>
                  </a:ext>
                </a:extLst>
              </a:tr>
              <a:tr h="112649">
                <a:tc>
                  <a:txBody>
                    <a:bodyPr/>
                    <a:lstStyle/>
                    <a:p>
                      <a:pPr algn="l" fontAlgn="ctr"/>
                      <a:r>
                        <a:rPr lang="en-US" sz="600" b="0" i="0" u="none" strike="noStrike" dirty="0">
                          <a:solidFill>
                            <a:srgbClr val="000000"/>
                          </a:solidFill>
                          <a:effectLst/>
                          <a:latin typeface="Calibri" panose="020F0502020204030204" pitchFamily="34" charset="0"/>
                        </a:rPr>
                        <a:t>Policy 1-1.1.5</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Revise/consolidate, move</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Deals with concurrency</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can remain in land use but provide later in the Element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06042766"/>
                  </a:ext>
                </a:extLst>
              </a:tr>
              <a:tr h="670261">
                <a:tc>
                  <a:txBody>
                    <a:bodyPr/>
                    <a:lstStyle/>
                    <a:p>
                      <a:pPr algn="l" fontAlgn="ctr"/>
                      <a:r>
                        <a:rPr lang="en-US" sz="600" b="0" i="0" u="none" strike="noStrike" dirty="0">
                          <a:solidFill>
                            <a:srgbClr val="000000"/>
                          </a:solidFill>
                          <a:effectLst/>
                          <a:latin typeface="Calibri" panose="020F0502020204030204" pitchFamily="34" charset="0"/>
                        </a:rPr>
                        <a:t>Policy 1-1.1.6</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Revise/reformat; per City staff comments/direction, a "holding" designation or similar rural/very low density land use designation should be provided.  Also, consider "pulling out" density standard versus embedding it</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Requires update to reflect new FLU designations   </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confirm density/intensity numbers (use table to depict); new FLU designation for 1 du/ac max (Shirley Shores/Deer Island transitional area); move definitions; also can consolidate "measurement" standards (i.e., density and intensity) within one portion and not as a part of either residential or commercial (concern: if moved to a general location, it captures all types of development</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8218469"/>
                  </a:ext>
                </a:extLst>
              </a:tr>
              <a:tr h="192170">
                <a:tc>
                  <a:txBody>
                    <a:bodyPr/>
                    <a:lstStyle/>
                    <a:p>
                      <a:pPr algn="l" fontAlgn="ctr"/>
                      <a:r>
                        <a:rPr lang="en-US" sz="600" b="0" i="0" u="none" strike="noStrike" dirty="0">
                          <a:solidFill>
                            <a:srgbClr val="000000"/>
                          </a:solidFill>
                          <a:effectLst/>
                          <a:latin typeface="Calibri" panose="020F0502020204030204" pitchFamily="34" charset="0"/>
                        </a:rPr>
                        <a:t>Policy 1-1.1.7</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Revise</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no more separate Mixed Use Commercial and Mixed Use Residential / consistency with zoning</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90196697"/>
                  </a:ext>
                </a:extLst>
              </a:tr>
              <a:tr h="192170">
                <a:tc>
                  <a:txBody>
                    <a:bodyPr/>
                    <a:lstStyle/>
                    <a:p>
                      <a:pPr algn="l" fontAlgn="ctr"/>
                      <a:r>
                        <a:rPr lang="en-US" sz="600" b="0" i="0" u="none" strike="noStrike" dirty="0">
                          <a:solidFill>
                            <a:srgbClr val="000000"/>
                          </a:solidFill>
                          <a:effectLst/>
                          <a:latin typeface="Calibri" panose="020F0502020204030204" pitchFamily="34" charset="0"/>
                        </a:rPr>
                        <a:t>Policy 1-1.1.8</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 to reflect just MU</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no more separate Mixed Use Commercial and Mixed Use Residential / consistency with zoning</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need clarification if somehow need to reference the areas described later beginning with 1-1.1.12</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8985635"/>
                  </a:ext>
                </a:extLst>
              </a:tr>
              <a:tr h="574510">
                <a:tc>
                  <a:txBody>
                    <a:bodyPr/>
                    <a:lstStyle/>
                    <a:p>
                      <a:pPr algn="l" fontAlgn="ctr"/>
                      <a:r>
                        <a:rPr lang="en-US" sz="600" b="0" i="0" u="none" strike="noStrike" dirty="0">
                          <a:solidFill>
                            <a:srgbClr val="000000"/>
                          </a:solidFill>
                          <a:effectLst/>
                          <a:latin typeface="Calibri" panose="020F0502020204030204" pitchFamily="34" charset="0"/>
                        </a:rPr>
                        <a:t>Policy 1-1.1.9</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Revise and move to LDRs?</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PUD is more a zoning designation; standards provided are more code related.  Based on previous comments, what standard is used to measure density and intensity (since the standards are embedded within "Residential" and the non-residential designations).</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check the use of 'encouraged'.  Also, language provided is Code standard and not typically found within Policy language; generalized statements are okay but there is too much specificity in the language provided.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3713084"/>
                  </a:ext>
                </a:extLst>
              </a:tr>
              <a:tr h="285439">
                <a:tc>
                  <a:txBody>
                    <a:bodyPr/>
                    <a:lstStyle/>
                    <a:p>
                      <a:pPr algn="l" fontAlgn="ctr"/>
                      <a:r>
                        <a:rPr lang="en-US" sz="600" b="0" i="0" u="none" strike="noStrike" dirty="0">
                          <a:solidFill>
                            <a:srgbClr val="000000"/>
                          </a:solidFill>
                          <a:effectLst/>
                          <a:latin typeface="Calibri" panose="020F0502020204030204" pitchFamily="34" charset="0"/>
                        </a:rPr>
                        <a:t>Policy 1-1.1.10</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Revise/update/move</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 to reference new planning horizon; also population information is typically provided in DIA not as a GOP</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determine and finalize population projection methodology; move to the DIA</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2773125"/>
                  </a:ext>
                </a:extLst>
              </a:tr>
              <a:tr h="219665">
                <a:tc>
                  <a:txBody>
                    <a:bodyPr/>
                    <a:lstStyle/>
                    <a:p>
                      <a:pPr algn="l" fontAlgn="ctr"/>
                      <a:r>
                        <a:rPr lang="en-US" sz="600" b="0" i="0" u="none" strike="noStrike" dirty="0">
                          <a:solidFill>
                            <a:srgbClr val="000000"/>
                          </a:solidFill>
                          <a:effectLst/>
                          <a:latin typeface="Calibri" panose="020F0502020204030204" pitchFamily="34" charset="0"/>
                        </a:rPr>
                        <a:t>Policy 1-1.1.11</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Revise/update/move</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t"/>
                      <a:r>
                        <a:rPr lang="en-US" sz="600" b="0" i="0" u="none" strike="noStrike" dirty="0">
                          <a:solidFill>
                            <a:srgbClr val="000000"/>
                          </a:solidFill>
                          <a:effectLst/>
                          <a:latin typeface="Calibri" panose="020F0502020204030204" pitchFamily="34" charset="0"/>
                        </a:rPr>
                        <a:t>see previous comment 1-1.1.10</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determine and finalize population projection methodology</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99990834"/>
                  </a:ext>
                </a:extLst>
              </a:tr>
              <a:tr h="191503">
                <a:tc>
                  <a:txBody>
                    <a:bodyPr/>
                    <a:lstStyle/>
                    <a:p>
                      <a:pPr algn="l" fontAlgn="ctr"/>
                      <a:r>
                        <a:rPr lang="en-US" sz="600" b="0" i="0" u="none" strike="noStrike" dirty="0">
                          <a:solidFill>
                            <a:srgbClr val="000000"/>
                          </a:solidFill>
                          <a:effectLst/>
                          <a:latin typeface="Calibri" panose="020F0502020204030204" pitchFamily="34" charset="0"/>
                        </a:rPr>
                        <a:t>Policy 1-1.1.12</a:t>
                      </a:r>
                    </a:p>
                  </a:txBody>
                  <a:tcPr marL="49698"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Revise to show in a table / group PDs/'special areas'</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600" b="0" i="0" u="none" strike="noStrike" dirty="0">
                          <a:solidFill>
                            <a:srgbClr val="000000"/>
                          </a:solidFill>
                          <a:effectLst/>
                          <a:latin typeface="Calibri" panose="020F0502020204030204" pitchFamily="34" charset="0"/>
                        </a:rPr>
                        <a:t>not required as a Policy or part of a policy</a:t>
                      </a:r>
                    </a:p>
                  </a:txBody>
                  <a:tcPr marL="5522" marR="5522" marT="55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legal description to Appendix/reference by ordinance</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600" b="0" i="0" u="none" strike="noStrike" dirty="0">
                          <a:solidFill>
                            <a:srgbClr val="000000"/>
                          </a:solidFill>
                          <a:effectLst/>
                          <a:latin typeface="Calibri" panose="020F0502020204030204" pitchFamily="34" charset="0"/>
                        </a:rPr>
                        <a:t> </a:t>
                      </a:r>
                    </a:p>
                  </a:txBody>
                  <a:tcPr marL="5522" marR="5522" marT="55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4414680"/>
                  </a:ext>
                </a:extLst>
              </a:tr>
            </a:tbl>
          </a:graphicData>
        </a:graphic>
      </p:graphicFrame>
    </p:spTree>
    <p:extLst>
      <p:ext uri="{BB962C8B-B14F-4D97-AF65-F5344CB8AC3E}">
        <p14:creationId xmlns:p14="http://schemas.microsoft.com/office/powerpoint/2010/main" val="17359881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Review of GOPs by Kimley-Horn Team</a:t>
            </a:r>
          </a:p>
        </p:txBody>
      </p:sp>
      <p:sp>
        <p:nvSpPr>
          <p:cNvPr id="3" name="Content Placeholder 2">
            <a:extLst>
              <a:ext uri="{FF2B5EF4-FFF2-40B4-BE49-F238E27FC236}">
                <a16:creationId xmlns:a16="http://schemas.microsoft.com/office/drawing/2014/main" id="{CE779B1D-1E50-4A03-9636-C6F87D8827E7}"/>
              </a:ext>
            </a:extLst>
          </p:cNvPr>
          <p:cNvSpPr>
            <a:spLocks noGrp="1"/>
          </p:cNvSpPr>
          <p:nvPr>
            <p:ph idx="1"/>
          </p:nvPr>
        </p:nvSpPr>
        <p:spPr>
          <a:xfrm>
            <a:off x="838199" y="1825625"/>
            <a:ext cx="10961915" cy="4351338"/>
          </a:xfrm>
        </p:spPr>
        <p:txBody>
          <a:bodyPr>
            <a:normAutofit/>
          </a:bodyPr>
          <a:lstStyle/>
          <a:p>
            <a:r>
              <a:rPr lang="en-US" dirty="0"/>
              <a:t>Approximately 25 instances of Land Development Regulation Language </a:t>
            </a:r>
          </a:p>
          <a:p>
            <a:r>
              <a:rPr lang="en-US" dirty="0"/>
              <a:t>Consistency of terms </a:t>
            </a:r>
          </a:p>
          <a:p>
            <a:pPr lvl="1"/>
            <a:r>
              <a:rPr lang="en-US" dirty="0"/>
              <a:t>e.g. Unified Land Development Code vs. Land Development Regulations</a:t>
            </a:r>
          </a:p>
          <a:p>
            <a:r>
              <a:rPr lang="en-US" dirty="0"/>
              <a:t>Reference to specific dates </a:t>
            </a:r>
          </a:p>
          <a:p>
            <a:pPr lvl="1"/>
            <a:r>
              <a:rPr lang="en-US" dirty="0"/>
              <a:t>e.g. </a:t>
            </a:r>
            <a:r>
              <a:rPr lang="en-US" i="1" dirty="0"/>
              <a:t>“By December 31, 2001, the City shall update the 1992 Stormwater Management Plan…”</a:t>
            </a:r>
          </a:p>
          <a:p>
            <a:r>
              <a:rPr lang="en-US" dirty="0"/>
              <a:t>Redundant policies between elements </a:t>
            </a:r>
          </a:p>
          <a:p>
            <a:pPr lvl="1"/>
            <a:r>
              <a:rPr lang="en-US" dirty="0"/>
              <a:t>Opportunities for consolidation and clarity</a:t>
            </a:r>
          </a:p>
          <a:p>
            <a:pPr lvl="1"/>
            <a:endParaRPr lang="en-US" dirty="0"/>
          </a:p>
        </p:txBody>
      </p:sp>
    </p:spTree>
    <p:extLst>
      <p:ext uri="{BB962C8B-B14F-4D97-AF65-F5344CB8AC3E}">
        <p14:creationId xmlns:p14="http://schemas.microsoft.com/office/powerpoint/2010/main" val="2002755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265715"/>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8000" i="1" dirty="0">
                <a:solidFill>
                  <a:schemeClr val="bg1"/>
                </a:solidFill>
              </a:rPr>
              <a:t>Recommendations</a:t>
            </a:r>
          </a:p>
        </p:txBody>
      </p:sp>
    </p:spTree>
    <p:extLst>
      <p:ext uri="{BB962C8B-B14F-4D97-AF65-F5344CB8AC3E}">
        <p14:creationId xmlns:p14="http://schemas.microsoft.com/office/powerpoint/2010/main" val="84277814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Initial Recommendations</a:t>
            </a:r>
          </a:p>
        </p:txBody>
      </p:sp>
      <p:sp>
        <p:nvSpPr>
          <p:cNvPr id="3" name="Content Placeholder 2">
            <a:extLst>
              <a:ext uri="{FF2B5EF4-FFF2-40B4-BE49-F238E27FC236}">
                <a16:creationId xmlns:a16="http://schemas.microsoft.com/office/drawing/2014/main" id="{CE779B1D-1E50-4A03-9636-C6F87D8827E7}"/>
              </a:ext>
            </a:extLst>
          </p:cNvPr>
          <p:cNvSpPr>
            <a:spLocks noGrp="1"/>
          </p:cNvSpPr>
          <p:nvPr>
            <p:ph idx="1"/>
          </p:nvPr>
        </p:nvSpPr>
        <p:spPr>
          <a:xfrm>
            <a:off x="838200" y="1825625"/>
            <a:ext cx="6868886" cy="4351338"/>
          </a:xfrm>
        </p:spPr>
        <p:txBody>
          <a:bodyPr vert="horz" lIns="91440" tIns="45720" rIns="91440" bIns="45720" rtlCol="0" anchor="t">
            <a:normAutofit lnSpcReduction="10000"/>
          </a:bodyPr>
          <a:lstStyle/>
          <a:p>
            <a:r>
              <a:rPr lang="en-US" sz="2800" dirty="0"/>
              <a:t>Move legal descriptions listed in Chapter 1 – Future Land Use to Appendix (Policie</a:t>
            </a:r>
            <a:r>
              <a:rPr lang="en-US" dirty="0"/>
              <a:t>s 1-1.1.12 – 1-1.1.19</a:t>
            </a:r>
            <a:endParaRPr lang="en-US" sz="2800" dirty="0"/>
          </a:p>
          <a:p>
            <a:pPr lvl="1"/>
            <a:r>
              <a:rPr lang="en-US" dirty="0"/>
              <a:t>Lake Harris Groves</a:t>
            </a:r>
          </a:p>
          <a:p>
            <a:pPr lvl="1"/>
            <a:r>
              <a:rPr lang="en-US" dirty="0"/>
              <a:t>Four Seasons</a:t>
            </a:r>
          </a:p>
          <a:p>
            <a:pPr lvl="1"/>
            <a:r>
              <a:rPr lang="en-US" dirty="0"/>
              <a:t>Hammock Citrus Co-Op</a:t>
            </a:r>
          </a:p>
          <a:p>
            <a:pPr lvl="1"/>
            <a:r>
              <a:rPr lang="en-US" dirty="0"/>
              <a:t>Patricia L. Berens, Trustee et. al</a:t>
            </a:r>
          </a:p>
          <a:p>
            <a:pPr lvl="1"/>
            <a:r>
              <a:rPr lang="en-US" dirty="0"/>
              <a:t>Stokes Groves</a:t>
            </a:r>
          </a:p>
          <a:p>
            <a:pPr lvl="1"/>
            <a:r>
              <a:rPr lang="en-US" dirty="0"/>
              <a:t>Fisherman’s Cove Golf and RV</a:t>
            </a:r>
          </a:p>
          <a:p>
            <a:pPr lvl="1"/>
            <a:r>
              <a:rPr lang="en-US" dirty="0"/>
              <a:t>Lakeside Mixed Use-Lake Dora</a:t>
            </a:r>
          </a:p>
          <a:p>
            <a:pPr lvl="1"/>
            <a:r>
              <a:rPr lang="en-US" dirty="0"/>
              <a:t>Hidden River Lakes</a:t>
            </a:r>
          </a:p>
          <a:p>
            <a:pPr lvl="1"/>
            <a:endParaRPr lang="en-US" dirty="0"/>
          </a:p>
          <a:p>
            <a:endParaRPr lang="en-US" sz="2800" dirty="0"/>
          </a:p>
        </p:txBody>
      </p:sp>
      <p:pic>
        <p:nvPicPr>
          <p:cNvPr id="4" name="Picture 3">
            <a:extLst>
              <a:ext uri="{FF2B5EF4-FFF2-40B4-BE49-F238E27FC236}">
                <a16:creationId xmlns:a16="http://schemas.microsoft.com/office/drawing/2014/main" id="{8E75DB45-40CF-4E6C-AA34-57CFFB6CAA53}"/>
              </a:ext>
            </a:extLst>
          </p:cNvPr>
          <p:cNvPicPr>
            <a:picLocks noChangeAspect="1"/>
          </p:cNvPicPr>
          <p:nvPr/>
        </p:nvPicPr>
        <p:blipFill>
          <a:blip r:embed="rId2"/>
          <a:stretch>
            <a:fillRect/>
          </a:stretch>
        </p:blipFill>
        <p:spPr>
          <a:xfrm>
            <a:off x="7890245" y="1027906"/>
            <a:ext cx="3866719" cy="5032375"/>
          </a:xfrm>
          <a:prstGeom prst="rect">
            <a:avLst/>
          </a:prstGeom>
          <a:ln>
            <a:solidFill>
              <a:schemeClr val="tx1"/>
            </a:solidFill>
          </a:ln>
        </p:spPr>
      </p:pic>
    </p:spTree>
    <p:extLst>
      <p:ext uri="{BB962C8B-B14F-4D97-AF65-F5344CB8AC3E}">
        <p14:creationId xmlns:p14="http://schemas.microsoft.com/office/powerpoint/2010/main" val="26169936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Initial Recommendations</a:t>
            </a:r>
          </a:p>
        </p:txBody>
      </p:sp>
      <p:sp>
        <p:nvSpPr>
          <p:cNvPr id="3" name="Content Placeholder 2">
            <a:extLst>
              <a:ext uri="{FF2B5EF4-FFF2-40B4-BE49-F238E27FC236}">
                <a16:creationId xmlns:a16="http://schemas.microsoft.com/office/drawing/2014/main" id="{CE779B1D-1E50-4A03-9636-C6F87D8827E7}"/>
              </a:ext>
            </a:extLst>
          </p:cNvPr>
          <p:cNvSpPr>
            <a:spLocks noGrp="1"/>
          </p:cNvSpPr>
          <p:nvPr>
            <p:ph idx="1"/>
          </p:nvPr>
        </p:nvSpPr>
        <p:spPr/>
        <p:txBody>
          <a:bodyPr vert="horz" lIns="91440" tIns="45720" rIns="91440" bIns="45720" rtlCol="0" anchor="t">
            <a:normAutofit fontScale="92500" lnSpcReduction="10000"/>
          </a:bodyPr>
          <a:lstStyle/>
          <a:p>
            <a:r>
              <a:rPr lang="en-US" sz="2800" dirty="0"/>
              <a:t>Remove Land Development Code </a:t>
            </a:r>
            <a:r>
              <a:rPr lang="en-US" dirty="0"/>
              <a:t>l</a:t>
            </a:r>
            <a:r>
              <a:rPr lang="en-US" sz="2800" dirty="0"/>
              <a:t>anguage, such as:</a:t>
            </a:r>
            <a:br>
              <a:rPr lang="en-US" sz="2800" dirty="0"/>
            </a:br>
            <a:endParaRPr lang="en-US" sz="2800" dirty="0"/>
          </a:p>
          <a:p>
            <a:pPr lvl="1">
              <a:spcBef>
                <a:spcPts val="0"/>
              </a:spcBef>
              <a:spcAft>
                <a:spcPts val="1800"/>
              </a:spcAft>
            </a:pPr>
            <a:r>
              <a:rPr lang="en-US" dirty="0"/>
              <a:t>Policy 1-1.2.5: Residential subdivisions shall be designed to include an efficient system of internal circulation, including the provision of external collector streets, where applicable, to feed the traffic onto external arterial roads and highways. In order to prevent the over use of key arterials and intersections, the City shall encourage all proposed subdivisions to become extensions of the grid pattern and provide north, south, east, and west access whenever feasible. </a:t>
            </a:r>
          </a:p>
          <a:p>
            <a:pPr lvl="1">
              <a:spcBef>
                <a:spcPts val="0"/>
              </a:spcBef>
              <a:spcAft>
                <a:spcPts val="1800"/>
              </a:spcAft>
            </a:pPr>
            <a:r>
              <a:rPr lang="en-US" dirty="0"/>
              <a:t>Policy 1-1.3.7: The developer/owner of any site shall retain ultimate responsibility for on-site construction, maintenance, and management of stormwater run-off, which has been designed and constructed to meet the standards described in the objectives and policies of this plan. </a:t>
            </a:r>
          </a:p>
        </p:txBody>
      </p:sp>
    </p:spTree>
    <p:extLst>
      <p:ext uri="{BB962C8B-B14F-4D97-AF65-F5344CB8AC3E}">
        <p14:creationId xmlns:p14="http://schemas.microsoft.com/office/powerpoint/2010/main" val="32925129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Initial Recommendations</a:t>
            </a:r>
          </a:p>
        </p:txBody>
      </p:sp>
      <p:sp>
        <p:nvSpPr>
          <p:cNvPr id="3" name="Content Placeholder 2">
            <a:extLst>
              <a:ext uri="{FF2B5EF4-FFF2-40B4-BE49-F238E27FC236}">
                <a16:creationId xmlns:a16="http://schemas.microsoft.com/office/drawing/2014/main" id="{CE779B1D-1E50-4A03-9636-C6F87D8827E7}"/>
              </a:ext>
            </a:extLst>
          </p:cNvPr>
          <p:cNvSpPr>
            <a:spLocks noGrp="1"/>
          </p:cNvSpPr>
          <p:nvPr>
            <p:ph idx="1"/>
          </p:nvPr>
        </p:nvSpPr>
        <p:spPr/>
        <p:txBody>
          <a:bodyPr vert="horz" lIns="91440" tIns="45720" rIns="91440" bIns="45720" rtlCol="0" anchor="t">
            <a:normAutofit/>
          </a:bodyPr>
          <a:lstStyle/>
          <a:p>
            <a:pPr>
              <a:spcAft>
                <a:spcPts val="1800"/>
              </a:spcAft>
            </a:pPr>
            <a:r>
              <a:rPr lang="en-US" sz="3200" dirty="0"/>
              <a:t>Create a new FLU Designation (consistent with ISBA)</a:t>
            </a:r>
          </a:p>
          <a:p>
            <a:pPr>
              <a:spcAft>
                <a:spcPts val="1800"/>
              </a:spcAft>
            </a:pPr>
            <a:r>
              <a:rPr lang="en-US" sz="3200" dirty="0"/>
              <a:t>Moving policies from Chapter 8-Concurrency Management into other elements </a:t>
            </a:r>
          </a:p>
          <a:p>
            <a:pPr>
              <a:spcAft>
                <a:spcPts val="1800"/>
              </a:spcAft>
            </a:pPr>
            <a:r>
              <a:rPr lang="en-US" sz="3200" dirty="0"/>
              <a:t>Moving Intergovernmental Coordination policies into each element</a:t>
            </a:r>
          </a:p>
          <a:p>
            <a:pPr>
              <a:spcAft>
                <a:spcPts val="1800"/>
              </a:spcAft>
            </a:pPr>
            <a:r>
              <a:rPr lang="en-US" sz="3200" dirty="0"/>
              <a:t>Transportation - creating new LOS standards (transit/ped/bike)</a:t>
            </a:r>
          </a:p>
        </p:txBody>
      </p:sp>
    </p:spTree>
    <p:extLst>
      <p:ext uri="{BB962C8B-B14F-4D97-AF65-F5344CB8AC3E}">
        <p14:creationId xmlns:p14="http://schemas.microsoft.com/office/powerpoint/2010/main" val="14178588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FCD8-ABCC-4C5A-B80B-164590AA3639}"/>
              </a:ext>
            </a:extLst>
          </p:cNvPr>
          <p:cNvSpPr>
            <a:spLocks noGrp="1"/>
          </p:cNvSpPr>
          <p:nvPr>
            <p:ph type="title"/>
          </p:nvPr>
        </p:nvSpPr>
        <p:spPr/>
        <p:txBody>
          <a:bodyPr/>
          <a:lstStyle/>
          <a:p>
            <a:r>
              <a:rPr lang="en-US" dirty="0"/>
              <a:t>Initial Recommendations</a:t>
            </a:r>
          </a:p>
        </p:txBody>
      </p:sp>
      <p:sp>
        <p:nvSpPr>
          <p:cNvPr id="3" name="Content Placeholder 2">
            <a:extLst>
              <a:ext uri="{FF2B5EF4-FFF2-40B4-BE49-F238E27FC236}">
                <a16:creationId xmlns:a16="http://schemas.microsoft.com/office/drawing/2014/main" id="{CE779B1D-1E50-4A03-9636-C6F87D8827E7}"/>
              </a:ext>
            </a:extLst>
          </p:cNvPr>
          <p:cNvSpPr>
            <a:spLocks noGrp="1"/>
          </p:cNvSpPr>
          <p:nvPr>
            <p:ph idx="1"/>
          </p:nvPr>
        </p:nvSpPr>
        <p:spPr/>
        <p:txBody>
          <a:bodyPr vert="horz" lIns="91440" tIns="45720" rIns="91440" bIns="45720" rtlCol="0" anchor="t">
            <a:normAutofit/>
          </a:bodyPr>
          <a:lstStyle/>
          <a:p>
            <a:pPr>
              <a:spcBef>
                <a:spcPts val="0"/>
              </a:spcBef>
              <a:spcAft>
                <a:spcPts val="1800"/>
              </a:spcAft>
            </a:pPr>
            <a:r>
              <a:rPr lang="en-US" dirty="0"/>
              <a:t>Changes to Existing FLU Designations</a:t>
            </a:r>
          </a:p>
          <a:p>
            <a:pPr lvl="1">
              <a:spcBef>
                <a:spcPts val="0"/>
              </a:spcBef>
              <a:spcAft>
                <a:spcPts val="1800"/>
              </a:spcAft>
            </a:pPr>
            <a:r>
              <a:rPr lang="en-US" dirty="0"/>
              <a:t>Mixed Use (Consolidate MUN and MUC)</a:t>
            </a:r>
          </a:p>
          <a:p>
            <a:pPr lvl="1">
              <a:spcBef>
                <a:spcPts val="0"/>
              </a:spcBef>
              <a:spcAft>
                <a:spcPts val="1800"/>
              </a:spcAft>
            </a:pPr>
            <a:r>
              <a:rPr lang="en-US" dirty="0"/>
              <a:t>Suburban Expansion</a:t>
            </a:r>
          </a:p>
          <a:p>
            <a:pPr lvl="2">
              <a:spcBef>
                <a:spcPts val="0"/>
              </a:spcBef>
              <a:spcAft>
                <a:spcPts val="1800"/>
              </a:spcAft>
            </a:pPr>
            <a:r>
              <a:rPr lang="en-US" dirty="0"/>
              <a:t>Consolidate with Low Density Residential </a:t>
            </a:r>
          </a:p>
          <a:p>
            <a:pPr lvl="1">
              <a:spcBef>
                <a:spcPts val="0"/>
              </a:spcBef>
              <a:spcAft>
                <a:spcPts val="1800"/>
              </a:spcAft>
            </a:pPr>
            <a:r>
              <a:rPr lang="en-US" dirty="0"/>
              <a:t>Moderate Density Residential &amp; Medium Density Residential</a:t>
            </a:r>
          </a:p>
          <a:p>
            <a:pPr lvl="2">
              <a:spcBef>
                <a:spcPts val="0"/>
              </a:spcBef>
              <a:spcAft>
                <a:spcPts val="1800"/>
              </a:spcAft>
            </a:pPr>
            <a:r>
              <a:rPr lang="en-US" dirty="0"/>
              <a:t>Consolidate MOD and MED</a:t>
            </a:r>
          </a:p>
          <a:p>
            <a:pPr>
              <a:spcBef>
                <a:spcPts val="0"/>
              </a:spcBef>
              <a:spcAft>
                <a:spcPts val="1800"/>
              </a:spcAft>
            </a:pPr>
            <a:r>
              <a:rPr lang="en-US" dirty="0"/>
              <a:t>Discuss Compatibility Policy</a:t>
            </a:r>
          </a:p>
        </p:txBody>
      </p:sp>
    </p:spTree>
    <p:extLst>
      <p:ext uri="{BB962C8B-B14F-4D97-AF65-F5344CB8AC3E}">
        <p14:creationId xmlns:p14="http://schemas.microsoft.com/office/powerpoint/2010/main" val="2364461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averes">
      <a:dk1>
        <a:sysClr val="windowText" lastClr="000000"/>
      </a:dk1>
      <a:lt1>
        <a:sysClr val="window" lastClr="FFFFFF"/>
      </a:lt1>
      <a:dk2>
        <a:srgbClr val="44546A"/>
      </a:dk2>
      <a:lt2>
        <a:srgbClr val="E7E6E6"/>
      </a:lt2>
      <a:accent1>
        <a:srgbClr val="0164A8"/>
      </a:accent1>
      <a:accent2>
        <a:srgbClr val="0164A8"/>
      </a:accent2>
      <a:accent3>
        <a:srgbClr val="A5A5A5"/>
      </a:accent3>
      <a:accent4>
        <a:srgbClr val="C2DFFD"/>
      </a:accent4>
      <a:accent5>
        <a:srgbClr val="48A1FA"/>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175</TotalTime>
  <Words>2486</Words>
  <Application>Microsoft Office PowerPoint</Application>
  <PresentationFormat>Widescreen</PresentationFormat>
  <Paragraphs>799</Paragraphs>
  <Slides>45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Symbol</vt:lpstr>
      <vt:lpstr>Times New Roman</vt:lpstr>
      <vt:lpstr>Trebuchet MS</vt:lpstr>
      <vt:lpstr>Office Theme</vt:lpstr>
      <vt:lpstr>Taking Flight | </vt:lpstr>
      <vt:lpstr>Today’s Agenda</vt:lpstr>
      <vt:lpstr>PowerPoint Presentation</vt:lpstr>
      <vt:lpstr>Community Workshop Responses</vt:lpstr>
      <vt:lpstr>One Word</vt:lpstr>
      <vt:lpstr>One Word - Today</vt:lpstr>
      <vt:lpstr>One Word - Vision</vt:lpstr>
      <vt:lpstr>More or Less</vt:lpstr>
      <vt:lpstr>More or Less</vt:lpstr>
      <vt:lpstr>Priority Ranking</vt:lpstr>
      <vt:lpstr>Thought Wall</vt:lpstr>
      <vt:lpstr>Mapping Exercise</vt:lpstr>
      <vt:lpstr>Key Takeaways</vt:lpstr>
      <vt:lpstr>PowerPoint Presentation</vt:lpstr>
      <vt:lpstr>PowerPoint Presentation</vt:lpstr>
      <vt:lpstr>Existing Land Uses</vt:lpstr>
      <vt:lpstr>Existing Land Use</vt:lpstr>
      <vt:lpstr>City Future Land Use</vt:lpstr>
      <vt:lpstr>Vacant Land by Future Land Use</vt:lpstr>
      <vt:lpstr>Development Potential</vt:lpstr>
      <vt:lpstr>Lake County  FLU  within  ISBA</vt:lpstr>
      <vt:lpstr>Future Land Use (Lake County) in ISBA</vt:lpstr>
      <vt:lpstr>Population Projections</vt:lpstr>
      <vt:lpstr>Future Land Use Analysis</vt:lpstr>
      <vt:lpstr>PowerPoint Presentation</vt:lpstr>
      <vt:lpstr>PowerPoint Presentation</vt:lpstr>
      <vt:lpstr>PowerPoint Presentation</vt:lpstr>
      <vt:lpstr>Study Area </vt:lpstr>
      <vt:lpstr>Existing Roadway Conditions (2018)</vt:lpstr>
      <vt:lpstr>Existing Roadway Conditions (2018)</vt:lpstr>
      <vt:lpstr>Existing Roadway Conditions (2018)</vt:lpstr>
      <vt:lpstr>Major Capacity Improvements</vt:lpstr>
      <vt:lpstr>Existing Multimodal Facilities</vt:lpstr>
      <vt:lpstr>Future Conditions</vt:lpstr>
      <vt:lpstr>PowerPoint Presentation</vt:lpstr>
      <vt:lpstr>PowerPoint Presentation</vt:lpstr>
      <vt:lpstr>Review of State Statutes</vt:lpstr>
      <vt:lpstr>Review of State Statutes</vt:lpstr>
      <vt:lpstr>Review of GOPs by Kimley-Horn Team</vt:lpstr>
      <vt:lpstr>Review of GOPs by Kimley-Horn Team</vt:lpstr>
      <vt:lpstr>PowerPoint Presentation</vt:lpstr>
      <vt:lpstr>Initial Recommendations</vt:lpstr>
      <vt:lpstr>Initial Recommendations</vt:lpstr>
      <vt:lpstr>Initial Recommendations</vt:lpstr>
      <vt:lpstr>Initial Recommendations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Tavares Comprehenive Plan 2040 - Committee Workshop - July 9, 2019</dc:title>
  <dc:creator>Vaudo, Mike</dc:creator>
  <cp:lastModifiedBy>CoTCC</cp:lastModifiedBy>
  <cp:revision>83</cp:revision>
  <dcterms:created xsi:type="dcterms:W3CDTF">2019-04-23T18:10:51Z</dcterms:created>
  <dcterms:modified xsi:type="dcterms:W3CDTF">2019-07-09T23:38:45Z</dcterms:modified>
</cp:coreProperties>
</file>