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56"/>
  </p:notesMasterIdLst>
  <p:sldIdLst>
    <p:sldId id="256" r:id="rId6"/>
    <p:sldId id="330" r:id="rId7"/>
    <p:sldId id="267" r:id="rId8"/>
    <p:sldId id="269" r:id="rId9"/>
    <p:sldId id="360" r:id="rId10"/>
    <p:sldId id="346" r:id="rId11"/>
    <p:sldId id="331" r:id="rId12"/>
    <p:sldId id="385" r:id="rId13"/>
    <p:sldId id="389" r:id="rId14"/>
    <p:sldId id="387" r:id="rId15"/>
    <p:sldId id="371" r:id="rId16"/>
    <p:sldId id="386" r:id="rId17"/>
    <p:sldId id="390" r:id="rId18"/>
    <p:sldId id="388" r:id="rId19"/>
    <p:sldId id="372" r:id="rId20"/>
    <p:sldId id="391" r:id="rId21"/>
    <p:sldId id="392" r:id="rId22"/>
    <p:sldId id="394" r:id="rId23"/>
    <p:sldId id="332" r:id="rId24"/>
    <p:sldId id="374" r:id="rId25"/>
    <p:sldId id="384" r:id="rId26"/>
    <p:sldId id="365" r:id="rId27"/>
    <p:sldId id="366" r:id="rId28"/>
    <p:sldId id="352" r:id="rId29"/>
    <p:sldId id="377" r:id="rId30"/>
    <p:sldId id="349" r:id="rId31"/>
    <p:sldId id="335" r:id="rId32"/>
    <p:sldId id="379" r:id="rId33"/>
    <p:sldId id="378" r:id="rId34"/>
    <p:sldId id="336" r:id="rId35"/>
    <p:sldId id="381" r:id="rId36"/>
    <p:sldId id="342" r:id="rId37"/>
    <p:sldId id="279" r:id="rId38"/>
    <p:sldId id="395" r:id="rId39"/>
    <p:sldId id="338" r:id="rId40"/>
    <p:sldId id="339" r:id="rId41"/>
    <p:sldId id="364" r:id="rId42"/>
    <p:sldId id="363" r:id="rId43"/>
    <p:sldId id="340" r:id="rId44"/>
    <p:sldId id="341" r:id="rId45"/>
    <p:sldId id="281" r:id="rId46"/>
    <p:sldId id="368" r:id="rId47"/>
    <p:sldId id="367" r:id="rId48"/>
    <p:sldId id="337" r:id="rId49"/>
    <p:sldId id="373" r:id="rId50"/>
    <p:sldId id="350" r:id="rId51"/>
    <p:sldId id="376" r:id="rId52"/>
    <p:sldId id="375" r:id="rId53"/>
    <p:sldId id="329" r:id="rId54"/>
    <p:sldId id="351" r:id="rId55"/>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udo, Mike" initials="VM" lastIdx="1" clrIdx="0">
    <p:extLst>
      <p:ext uri="{19B8F6BF-5375-455C-9EA6-DF929625EA0E}">
        <p15:presenceInfo xmlns:p15="http://schemas.microsoft.com/office/powerpoint/2012/main" userId="S-1-5-21-1715567821-152049171-1801674531-58907" providerId="AD"/>
      </p:ext>
    </p:extLst>
  </p:cmAuthor>
  <p:cmAuthor id="2" name="Klepper, Kelley" initials="KK" lastIdx="7" clrIdx="1">
    <p:extLst>
      <p:ext uri="{19B8F6BF-5375-455C-9EA6-DF929625EA0E}">
        <p15:presenceInfo xmlns:p15="http://schemas.microsoft.com/office/powerpoint/2012/main" userId="S::kelley.klepper@kimley-horn.com::98cd2314-d645-4c65-ba44-bec1b4ed539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99CC"/>
    <a:srgbClr val="0164A8"/>
    <a:srgbClr val="FFCCFF"/>
    <a:srgbClr val="CC6600"/>
    <a:srgbClr val="FFDA71"/>
    <a:srgbClr val="FFF2CC"/>
    <a:srgbClr val="FFFFCC"/>
    <a:srgbClr val="00CCFF"/>
    <a:srgbClr val="FF99FF"/>
    <a:srgbClr val="FFD8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95" autoAdjust="0"/>
    <p:restoredTop sz="87676" autoAdjust="0"/>
  </p:normalViewPr>
  <p:slideViewPr>
    <p:cSldViewPr snapToGrid="0">
      <p:cViewPr varScale="1">
        <p:scale>
          <a:sx n="72" d="100"/>
          <a:sy n="72" d="100"/>
        </p:scale>
        <p:origin x="869" y="43"/>
      </p:cViewPr>
      <p:guideLst/>
    </p:cSldViewPr>
  </p:slideViewPr>
  <p:outlineViewPr>
    <p:cViewPr>
      <p:scale>
        <a:sx n="33" d="100"/>
        <a:sy n="33" d="100"/>
      </p:scale>
      <p:origin x="0" y="-19350"/>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7FB43A-D1EE-497D-967E-520FFEA8286D}" type="doc">
      <dgm:prSet loTypeId="urn:microsoft.com/office/officeart/2005/8/layout/equation2" loCatId="process" qsTypeId="urn:microsoft.com/office/officeart/2005/8/quickstyle/simple1" qsCatId="simple" csTypeId="urn:microsoft.com/office/officeart/2005/8/colors/accent1_2" csCatId="accent1" phldr="1"/>
      <dgm:spPr/>
    </dgm:pt>
    <dgm:pt modelId="{21877478-36A8-4A5B-9DDF-FBB42E60D8D6}">
      <dgm:prSet phldrT="[Text]"/>
      <dgm:spPr>
        <a:solidFill>
          <a:srgbClr val="FFFFCC"/>
        </a:solidFill>
        <a:ln>
          <a:solidFill>
            <a:schemeClr val="tx1"/>
          </a:solidFill>
        </a:ln>
      </dgm:spPr>
      <dgm:t>
        <a:bodyPr/>
        <a:lstStyle/>
        <a:p>
          <a:r>
            <a:rPr lang="en-US" dirty="0">
              <a:solidFill>
                <a:schemeClr val="tx1"/>
              </a:solidFill>
            </a:rPr>
            <a:t>Suburban Expansion</a:t>
          </a:r>
        </a:p>
        <a:p>
          <a:r>
            <a:rPr lang="en-US" dirty="0">
              <a:solidFill>
                <a:schemeClr val="tx1"/>
              </a:solidFill>
            </a:rPr>
            <a:t>(4.0 du/acre)</a:t>
          </a:r>
        </a:p>
      </dgm:t>
    </dgm:pt>
    <dgm:pt modelId="{D24DD2E2-BA95-46F9-8269-A32484843DBB}" type="parTrans" cxnId="{A1BBF589-D8EF-46AB-A718-243606255FC3}">
      <dgm:prSet/>
      <dgm:spPr/>
      <dgm:t>
        <a:bodyPr/>
        <a:lstStyle/>
        <a:p>
          <a:endParaRPr lang="en-US"/>
        </a:p>
      </dgm:t>
    </dgm:pt>
    <dgm:pt modelId="{7315E774-41EA-4353-9E05-22B672C8ABF3}" type="sibTrans" cxnId="{A1BBF589-D8EF-46AB-A718-243606255FC3}">
      <dgm:prSet/>
      <dgm:spPr/>
      <dgm:t>
        <a:bodyPr/>
        <a:lstStyle/>
        <a:p>
          <a:endParaRPr lang="en-US"/>
        </a:p>
      </dgm:t>
    </dgm:pt>
    <dgm:pt modelId="{57EBFB9D-1DEA-4D8A-834E-B7AEB69EEA8A}">
      <dgm:prSet phldrT="[Text]"/>
      <dgm:spPr>
        <a:solidFill>
          <a:srgbClr val="FFF2CC"/>
        </a:solidFill>
        <a:ln>
          <a:solidFill>
            <a:schemeClr val="tx1"/>
          </a:solidFill>
        </a:ln>
      </dgm:spPr>
      <dgm:t>
        <a:bodyPr/>
        <a:lstStyle/>
        <a:p>
          <a:r>
            <a:rPr lang="en-US" b="0" dirty="0">
              <a:solidFill>
                <a:schemeClr val="tx1"/>
              </a:solidFill>
            </a:rPr>
            <a:t>Low Density</a:t>
          </a:r>
          <a:br>
            <a:rPr lang="en-US" b="0" dirty="0">
              <a:solidFill>
                <a:schemeClr val="tx1"/>
              </a:solidFill>
            </a:rPr>
          </a:br>
          <a:r>
            <a:rPr lang="en-US" b="0" dirty="0">
              <a:solidFill>
                <a:schemeClr val="tx1"/>
              </a:solidFill>
            </a:rPr>
            <a:t>(5.6 du/acre)</a:t>
          </a:r>
        </a:p>
      </dgm:t>
    </dgm:pt>
    <dgm:pt modelId="{0518C6BC-2472-40D4-BC04-67F19FBB7197}" type="parTrans" cxnId="{EDD66534-E7A0-4A2A-851D-455ADE2C7805}">
      <dgm:prSet/>
      <dgm:spPr/>
      <dgm:t>
        <a:bodyPr/>
        <a:lstStyle/>
        <a:p>
          <a:endParaRPr lang="en-US"/>
        </a:p>
      </dgm:t>
    </dgm:pt>
    <dgm:pt modelId="{811937E2-E4C6-467F-AAC9-93C46CB184AA}" type="sibTrans" cxnId="{EDD66534-E7A0-4A2A-851D-455ADE2C7805}">
      <dgm:prSet/>
      <dgm:spPr/>
      <dgm:t>
        <a:bodyPr/>
        <a:lstStyle/>
        <a:p>
          <a:endParaRPr lang="en-US"/>
        </a:p>
      </dgm:t>
    </dgm:pt>
    <dgm:pt modelId="{D8252F74-A28E-451B-B9CD-A5577D77BFD0}">
      <dgm:prSet phldrT="[Text]" custT="1"/>
      <dgm:spPr>
        <a:solidFill>
          <a:srgbClr val="FFF2CC"/>
        </a:solidFill>
        <a:ln>
          <a:solidFill>
            <a:schemeClr val="tx1"/>
          </a:solidFill>
        </a:ln>
      </dgm:spPr>
      <dgm:t>
        <a:bodyPr/>
        <a:lstStyle/>
        <a:p>
          <a:r>
            <a:rPr lang="en-US" sz="3500" b="1" dirty="0">
              <a:solidFill>
                <a:schemeClr val="tx1"/>
              </a:solidFill>
            </a:rPr>
            <a:t>Low Density</a:t>
          </a:r>
        </a:p>
        <a:p>
          <a:r>
            <a:rPr lang="en-US" sz="2800" dirty="0">
              <a:solidFill>
                <a:schemeClr val="tx1"/>
              </a:solidFill>
            </a:rPr>
            <a:t>(5.6 du/ac) </a:t>
          </a:r>
        </a:p>
      </dgm:t>
    </dgm:pt>
    <dgm:pt modelId="{1DE40497-76D6-43D1-8985-B04E0F709DCC}" type="parTrans" cxnId="{5B4AF4AF-D559-4904-9BA2-6CF399B34465}">
      <dgm:prSet/>
      <dgm:spPr/>
      <dgm:t>
        <a:bodyPr/>
        <a:lstStyle/>
        <a:p>
          <a:endParaRPr lang="en-US"/>
        </a:p>
      </dgm:t>
    </dgm:pt>
    <dgm:pt modelId="{7761392D-910A-4AD2-B8E7-4C05757279E6}" type="sibTrans" cxnId="{5B4AF4AF-D559-4904-9BA2-6CF399B34465}">
      <dgm:prSet/>
      <dgm:spPr/>
      <dgm:t>
        <a:bodyPr/>
        <a:lstStyle/>
        <a:p>
          <a:endParaRPr lang="en-US"/>
        </a:p>
      </dgm:t>
    </dgm:pt>
    <dgm:pt modelId="{D8456FEA-0003-40B0-888C-6787E17DC917}" type="pres">
      <dgm:prSet presAssocID="{417FB43A-D1EE-497D-967E-520FFEA8286D}" presName="Name0" presStyleCnt="0">
        <dgm:presLayoutVars>
          <dgm:dir/>
          <dgm:resizeHandles val="exact"/>
        </dgm:presLayoutVars>
      </dgm:prSet>
      <dgm:spPr/>
    </dgm:pt>
    <dgm:pt modelId="{9793E25D-BE1A-44A0-9CC3-E3574979EFB1}" type="pres">
      <dgm:prSet presAssocID="{417FB43A-D1EE-497D-967E-520FFEA8286D}" presName="vNodes" presStyleCnt="0"/>
      <dgm:spPr/>
    </dgm:pt>
    <dgm:pt modelId="{003FA301-1CA4-4818-A99C-F9D072F41C1E}" type="pres">
      <dgm:prSet presAssocID="{21877478-36A8-4A5B-9DDF-FBB42E60D8D6}" presName="node" presStyleLbl="node1" presStyleIdx="0" presStyleCnt="3">
        <dgm:presLayoutVars>
          <dgm:bulletEnabled val="1"/>
        </dgm:presLayoutVars>
      </dgm:prSet>
      <dgm:spPr/>
    </dgm:pt>
    <dgm:pt modelId="{A58AA815-047C-40EE-8D4D-DBB793C94381}" type="pres">
      <dgm:prSet presAssocID="{7315E774-41EA-4353-9E05-22B672C8ABF3}" presName="spacerT" presStyleCnt="0"/>
      <dgm:spPr/>
    </dgm:pt>
    <dgm:pt modelId="{483D8F33-776E-42B8-B2C2-21405D224B8C}" type="pres">
      <dgm:prSet presAssocID="{7315E774-41EA-4353-9E05-22B672C8ABF3}" presName="sibTrans" presStyleLbl="sibTrans2D1" presStyleIdx="0" presStyleCnt="2"/>
      <dgm:spPr/>
    </dgm:pt>
    <dgm:pt modelId="{BBC188D1-8950-407E-80D7-AE1AF9EB54F7}" type="pres">
      <dgm:prSet presAssocID="{7315E774-41EA-4353-9E05-22B672C8ABF3}" presName="spacerB" presStyleCnt="0"/>
      <dgm:spPr/>
    </dgm:pt>
    <dgm:pt modelId="{DBBA2D42-0147-4FEC-9CD2-40BB19FC6CBF}" type="pres">
      <dgm:prSet presAssocID="{57EBFB9D-1DEA-4D8A-834E-B7AEB69EEA8A}" presName="node" presStyleLbl="node1" presStyleIdx="1" presStyleCnt="3">
        <dgm:presLayoutVars>
          <dgm:bulletEnabled val="1"/>
        </dgm:presLayoutVars>
      </dgm:prSet>
      <dgm:spPr/>
    </dgm:pt>
    <dgm:pt modelId="{2617065E-73F9-4743-85DA-EEFEDAD1FEC6}" type="pres">
      <dgm:prSet presAssocID="{417FB43A-D1EE-497D-967E-520FFEA8286D}" presName="sibTransLast" presStyleLbl="sibTrans2D1" presStyleIdx="1" presStyleCnt="2"/>
      <dgm:spPr/>
    </dgm:pt>
    <dgm:pt modelId="{E76C57BF-3B63-4624-B568-14A069A1D256}" type="pres">
      <dgm:prSet presAssocID="{417FB43A-D1EE-497D-967E-520FFEA8286D}" presName="connectorText" presStyleLbl="sibTrans2D1" presStyleIdx="1" presStyleCnt="2"/>
      <dgm:spPr/>
    </dgm:pt>
    <dgm:pt modelId="{4C46C896-5142-4065-82A2-49A0294C8F9F}" type="pres">
      <dgm:prSet presAssocID="{417FB43A-D1EE-497D-967E-520FFEA8286D}" presName="lastNode" presStyleLbl="node1" presStyleIdx="2" presStyleCnt="3">
        <dgm:presLayoutVars>
          <dgm:bulletEnabled val="1"/>
        </dgm:presLayoutVars>
      </dgm:prSet>
      <dgm:spPr/>
    </dgm:pt>
  </dgm:ptLst>
  <dgm:cxnLst>
    <dgm:cxn modelId="{6D6B6B2C-557B-4DA1-B70A-BBAE12299336}" type="presOf" srcId="{811937E2-E4C6-467F-AAC9-93C46CB184AA}" destId="{2617065E-73F9-4743-85DA-EEFEDAD1FEC6}" srcOrd="0" destOrd="0" presId="urn:microsoft.com/office/officeart/2005/8/layout/equation2"/>
    <dgm:cxn modelId="{EDD66534-E7A0-4A2A-851D-455ADE2C7805}" srcId="{417FB43A-D1EE-497D-967E-520FFEA8286D}" destId="{57EBFB9D-1DEA-4D8A-834E-B7AEB69EEA8A}" srcOrd="1" destOrd="0" parTransId="{0518C6BC-2472-40D4-BC04-67F19FBB7197}" sibTransId="{811937E2-E4C6-467F-AAC9-93C46CB184AA}"/>
    <dgm:cxn modelId="{6FCE255F-E620-497F-A8C8-B6324906B892}" type="presOf" srcId="{811937E2-E4C6-467F-AAC9-93C46CB184AA}" destId="{E76C57BF-3B63-4624-B568-14A069A1D256}" srcOrd="1" destOrd="0" presId="urn:microsoft.com/office/officeart/2005/8/layout/equation2"/>
    <dgm:cxn modelId="{85CC2D44-1D0F-41E9-9F19-76B931374E8E}" type="presOf" srcId="{57EBFB9D-1DEA-4D8A-834E-B7AEB69EEA8A}" destId="{DBBA2D42-0147-4FEC-9CD2-40BB19FC6CBF}" srcOrd="0" destOrd="0" presId="urn:microsoft.com/office/officeart/2005/8/layout/equation2"/>
    <dgm:cxn modelId="{8406AA4D-00A8-4C65-A8BA-99E255A044AA}" type="presOf" srcId="{417FB43A-D1EE-497D-967E-520FFEA8286D}" destId="{D8456FEA-0003-40B0-888C-6787E17DC917}" srcOrd="0" destOrd="0" presId="urn:microsoft.com/office/officeart/2005/8/layout/equation2"/>
    <dgm:cxn modelId="{FCA27F50-6FE9-4C73-B491-0B44191DCA05}" type="presOf" srcId="{21877478-36A8-4A5B-9DDF-FBB42E60D8D6}" destId="{003FA301-1CA4-4818-A99C-F9D072F41C1E}" srcOrd="0" destOrd="0" presId="urn:microsoft.com/office/officeart/2005/8/layout/equation2"/>
    <dgm:cxn modelId="{7C1EA157-B491-4A58-BC15-652945F3F6E1}" type="presOf" srcId="{D8252F74-A28E-451B-B9CD-A5577D77BFD0}" destId="{4C46C896-5142-4065-82A2-49A0294C8F9F}" srcOrd="0" destOrd="0" presId="urn:microsoft.com/office/officeart/2005/8/layout/equation2"/>
    <dgm:cxn modelId="{A1BBF589-D8EF-46AB-A718-243606255FC3}" srcId="{417FB43A-D1EE-497D-967E-520FFEA8286D}" destId="{21877478-36A8-4A5B-9DDF-FBB42E60D8D6}" srcOrd="0" destOrd="0" parTransId="{D24DD2E2-BA95-46F9-8269-A32484843DBB}" sibTransId="{7315E774-41EA-4353-9E05-22B672C8ABF3}"/>
    <dgm:cxn modelId="{7C0F758B-06A1-4E7D-B491-BF0F330E96D2}" type="presOf" srcId="{7315E774-41EA-4353-9E05-22B672C8ABF3}" destId="{483D8F33-776E-42B8-B2C2-21405D224B8C}" srcOrd="0" destOrd="0" presId="urn:microsoft.com/office/officeart/2005/8/layout/equation2"/>
    <dgm:cxn modelId="{5B4AF4AF-D559-4904-9BA2-6CF399B34465}" srcId="{417FB43A-D1EE-497D-967E-520FFEA8286D}" destId="{D8252F74-A28E-451B-B9CD-A5577D77BFD0}" srcOrd="2" destOrd="0" parTransId="{1DE40497-76D6-43D1-8985-B04E0F709DCC}" sibTransId="{7761392D-910A-4AD2-B8E7-4C05757279E6}"/>
    <dgm:cxn modelId="{7F67F10E-53F3-4D76-80AE-2843AF1A8D6F}" type="presParOf" srcId="{D8456FEA-0003-40B0-888C-6787E17DC917}" destId="{9793E25D-BE1A-44A0-9CC3-E3574979EFB1}" srcOrd="0" destOrd="0" presId="urn:microsoft.com/office/officeart/2005/8/layout/equation2"/>
    <dgm:cxn modelId="{4441E332-7E2A-45A4-8043-743345CFEC5F}" type="presParOf" srcId="{9793E25D-BE1A-44A0-9CC3-E3574979EFB1}" destId="{003FA301-1CA4-4818-A99C-F9D072F41C1E}" srcOrd="0" destOrd="0" presId="urn:microsoft.com/office/officeart/2005/8/layout/equation2"/>
    <dgm:cxn modelId="{6197213E-9C0A-4267-B93B-E2008C7EA8BF}" type="presParOf" srcId="{9793E25D-BE1A-44A0-9CC3-E3574979EFB1}" destId="{A58AA815-047C-40EE-8D4D-DBB793C94381}" srcOrd="1" destOrd="0" presId="urn:microsoft.com/office/officeart/2005/8/layout/equation2"/>
    <dgm:cxn modelId="{55B6BD77-8C06-4ABE-951A-7E083BED0D4F}" type="presParOf" srcId="{9793E25D-BE1A-44A0-9CC3-E3574979EFB1}" destId="{483D8F33-776E-42B8-B2C2-21405D224B8C}" srcOrd="2" destOrd="0" presId="urn:microsoft.com/office/officeart/2005/8/layout/equation2"/>
    <dgm:cxn modelId="{76DA2952-80D6-4E59-A9DA-D2EC5E16E81F}" type="presParOf" srcId="{9793E25D-BE1A-44A0-9CC3-E3574979EFB1}" destId="{BBC188D1-8950-407E-80D7-AE1AF9EB54F7}" srcOrd="3" destOrd="0" presId="urn:microsoft.com/office/officeart/2005/8/layout/equation2"/>
    <dgm:cxn modelId="{0083FFF5-9668-415B-ABBC-3017424F68A4}" type="presParOf" srcId="{9793E25D-BE1A-44A0-9CC3-E3574979EFB1}" destId="{DBBA2D42-0147-4FEC-9CD2-40BB19FC6CBF}" srcOrd="4" destOrd="0" presId="urn:microsoft.com/office/officeart/2005/8/layout/equation2"/>
    <dgm:cxn modelId="{425CD742-371A-42D9-9417-BCC855306F00}" type="presParOf" srcId="{D8456FEA-0003-40B0-888C-6787E17DC917}" destId="{2617065E-73F9-4743-85DA-EEFEDAD1FEC6}" srcOrd="1" destOrd="0" presId="urn:microsoft.com/office/officeart/2005/8/layout/equation2"/>
    <dgm:cxn modelId="{11E96FFD-8D21-4B41-B740-22F29938C969}" type="presParOf" srcId="{2617065E-73F9-4743-85DA-EEFEDAD1FEC6}" destId="{E76C57BF-3B63-4624-B568-14A069A1D256}" srcOrd="0" destOrd="0" presId="urn:microsoft.com/office/officeart/2005/8/layout/equation2"/>
    <dgm:cxn modelId="{C33DCB0E-E9D3-4282-9E52-8601A1F9C469}" type="presParOf" srcId="{D8456FEA-0003-40B0-888C-6787E17DC917}" destId="{4C46C896-5142-4065-82A2-49A0294C8F9F}"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7FB43A-D1EE-497D-967E-520FFEA8286D}" type="doc">
      <dgm:prSet loTypeId="urn:microsoft.com/office/officeart/2005/8/layout/equation2" loCatId="process" qsTypeId="urn:microsoft.com/office/officeart/2005/8/quickstyle/simple1" qsCatId="simple" csTypeId="urn:microsoft.com/office/officeart/2005/8/colors/accent1_2" csCatId="accent1" phldr="1"/>
      <dgm:spPr/>
    </dgm:pt>
    <dgm:pt modelId="{21877478-36A8-4A5B-9DDF-FBB42E60D8D6}">
      <dgm:prSet phldrT="[Text]"/>
      <dgm:spPr>
        <a:solidFill>
          <a:srgbClr val="FFDA71"/>
        </a:solidFill>
        <a:ln>
          <a:solidFill>
            <a:schemeClr val="tx1"/>
          </a:solidFill>
        </a:ln>
      </dgm:spPr>
      <dgm:t>
        <a:bodyPr/>
        <a:lstStyle/>
        <a:p>
          <a:r>
            <a:rPr lang="en-US">
              <a:solidFill>
                <a:schemeClr val="tx1"/>
              </a:solidFill>
            </a:rPr>
            <a:t>Moderate Density</a:t>
          </a:r>
        </a:p>
        <a:p>
          <a:r>
            <a:rPr lang="en-US">
              <a:solidFill>
                <a:schemeClr val="tx1"/>
              </a:solidFill>
            </a:rPr>
            <a:t>(10.0 du/acre)</a:t>
          </a:r>
          <a:endParaRPr lang="en-US" dirty="0">
            <a:solidFill>
              <a:schemeClr val="tx1"/>
            </a:solidFill>
          </a:endParaRPr>
        </a:p>
      </dgm:t>
    </dgm:pt>
    <dgm:pt modelId="{D24DD2E2-BA95-46F9-8269-A32484843DBB}" type="parTrans" cxnId="{A1BBF589-D8EF-46AB-A718-243606255FC3}">
      <dgm:prSet/>
      <dgm:spPr/>
      <dgm:t>
        <a:bodyPr/>
        <a:lstStyle/>
        <a:p>
          <a:endParaRPr lang="en-US"/>
        </a:p>
      </dgm:t>
    </dgm:pt>
    <dgm:pt modelId="{7315E774-41EA-4353-9E05-22B672C8ABF3}" type="sibTrans" cxnId="{A1BBF589-D8EF-46AB-A718-243606255FC3}">
      <dgm:prSet/>
      <dgm:spPr/>
      <dgm:t>
        <a:bodyPr/>
        <a:lstStyle/>
        <a:p>
          <a:endParaRPr lang="en-US"/>
        </a:p>
      </dgm:t>
    </dgm:pt>
    <dgm:pt modelId="{57EBFB9D-1DEA-4D8A-834E-B7AEB69EEA8A}">
      <dgm:prSet phldrT="[Text]"/>
      <dgm:spPr>
        <a:solidFill>
          <a:srgbClr val="CC6600"/>
        </a:solidFill>
        <a:ln>
          <a:solidFill>
            <a:schemeClr val="tx1"/>
          </a:solidFill>
        </a:ln>
      </dgm:spPr>
      <dgm:t>
        <a:bodyPr/>
        <a:lstStyle/>
        <a:p>
          <a:r>
            <a:rPr lang="en-US" b="0">
              <a:solidFill>
                <a:schemeClr val="tx1"/>
              </a:solidFill>
            </a:rPr>
            <a:t>Medium Density</a:t>
          </a:r>
          <a:br>
            <a:rPr lang="en-US" b="0">
              <a:solidFill>
                <a:schemeClr val="tx1"/>
              </a:solidFill>
            </a:rPr>
          </a:br>
          <a:r>
            <a:rPr lang="en-US" b="0">
              <a:solidFill>
                <a:schemeClr val="tx1"/>
              </a:solidFill>
            </a:rPr>
            <a:t>(12.0 du/acre)</a:t>
          </a:r>
          <a:endParaRPr lang="en-US" b="0" dirty="0">
            <a:solidFill>
              <a:schemeClr val="tx1"/>
            </a:solidFill>
          </a:endParaRPr>
        </a:p>
      </dgm:t>
    </dgm:pt>
    <dgm:pt modelId="{0518C6BC-2472-40D4-BC04-67F19FBB7197}" type="parTrans" cxnId="{EDD66534-E7A0-4A2A-851D-455ADE2C7805}">
      <dgm:prSet/>
      <dgm:spPr/>
      <dgm:t>
        <a:bodyPr/>
        <a:lstStyle/>
        <a:p>
          <a:endParaRPr lang="en-US"/>
        </a:p>
      </dgm:t>
    </dgm:pt>
    <dgm:pt modelId="{811937E2-E4C6-467F-AAC9-93C46CB184AA}" type="sibTrans" cxnId="{EDD66534-E7A0-4A2A-851D-455ADE2C7805}">
      <dgm:prSet/>
      <dgm:spPr/>
      <dgm:t>
        <a:bodyPr/>
        <a:lstStyle/>
        <a:p>
          <a:endParaRPr lang="en-US"/>
        </a:p>
      </dgm:t>
    </dgm:pt>
    <dgm:pt modelId="{D8252F74-A28E-451B-B9CD-A5577D77BFD0}">
      <dgm:prSet phldrT="[Text]" custT="1"/>
      <dgm:spPr>
        <a:solidFill>
          <a:srgbClr val="CC6600"/>
        </a:solidFill>
        <a:ln>
          <a:solidFill>
            <a:schemeClr val="tx1"/>
          </a:solidFill>
        </a:ln>
      </dgm:spPr>
      <dgm:t>
        <a:bodyPr/>
        <a:lstStyle/>
        <a:p>
          <a:r>
            <a:rPr lang="en-US" sz="3500" b="1">
              <a:solidFill>
                <a:schemeClr val="tx1"/>
              </a:solidFill>
            </a:rPr>
            <a:t>Medium Density</a:t>
          </a:r>
        </a:p>
        <a:p>
          <a:r>
            <a:rPr lang="en-US" sz="2800">
              <a:solidFill>
                <a:schemeClr val="tx1"/>
              </a:solidFill>
            </a:rPr>
            <a:t>(12.0 du/ac) </a:t>
          </a:r>
          <a:endParaRPr lang="en-US" sz="2800" dirty="0">
            <a:solidFill>
              <a:schemeClr val="tx1"/>
            </a:solidFill>
          </a:endParaRPr>
        </a:p>
      </dgm:t>
    </dgm:pt>
    <dgm:pt modelId="{1DE40497-76D6-43D1-8985-B04E0F709DCC}" type="parTrans" cxnId="{5B4AF4AF-D559-4904-9BA2-6CF399B34465}">
      <dgm:prSet/>
      <dgm:spPr/>
      <dgm:t>
        <a:bodyPr/>
        <a:lstStyle/>
        <a:p>
          <a:endParaRPr lang="en-US"/>
        </a:p>
      </dgm:t>
    </dgm:pt>
    <dgm:pt modelId="{7761392D-910A-4AD2-B8E7-4C05757279E6}" type="sibTrans" cxnId="{5B4AF4AF-D559-4904-9BA2-6CF399B34465}">
      <dgm:prSet/>
      <dgm:spPr/>
      <dgm:t>
        <a:bodyPr/>
        <a:lstStyle/>
        <a:p>
          <a:endParaRPr lang="en-US"/>
        </a:p>
      </dgm:t>
    </dgm:pt>
    <dgm:pt modelId="{D8456FEA-0003-40B0-888C-6787E17DC917}" type="pres">
      <dgm:prSet presAssocID="{417FB43A-D1EE-497D-967E-520FFEA8286D}" presName="Name0" presStyleCnt="0">
        <dgm:presLayoutVars>
          <dgm:dir/>
          <dgm:resizeHandles val="exact"/>
        </dgm:presLayoutVars>
      </dgm:prSet>
      <dgm:spPr/>
    </dgm:pt>
    <dgm:pt modelId="{9793E25D-BE1A-44A0-9CC3-E3574979EFB1}" type="pres">
      <dgm:prSet presAssocID="{417FB43A-D1EE-497D-967E-520FFEA8286D}" presName="vNodes" presStyleCnt="0"/>
      <dgm:spPr/>
    </dgm:pt>
    <dgm:pt modelId="{003FA301-1CA4-4818-A99C-F9D072F41C1E}" type="pres">
      <dgm:prSet presAssocID="{21877478-36A8-4A5B-9DDF-FBB42E60D8D6}" presName="node" presStyleLbl="node1" presStyleIdx="0" presStyleCnt="3">
        <dgm:presLayoutVars>
          <dgm:bulletEnabled val="1"/>
        </dgm:presLayoutVars>
      </dgm:prSet>
      <dgm:spPr/>
    </dgm:pt>
    <dgm:pt modelId="{A58AA815-047C-40EE-8D4D-DBB793C94381}" type="pres">
      <dgm:prSet presAssocID="{7315E774-41EA-4353-9E05-22B672C8ABF3}" presName="spacerT" presStyleCnt="0"/>
      <dgm:spPr/>
    </dgm:pt>
    <dgm:pt modelId="{483D8F33-776E-42B8-B2C2-21405D224B8C}" type="pres">
      <dgm:prSet presAssocID="{7315E774-41EA-4353-9E05-22B672C8ABF3}" presName="sibTrans" presStyleLbl="sibTrans2D1" presStyleIdx="0" presStyleCnt="2"/>
      <dgm:spPr/>
    </dgm:pt>
    <dgm:pt modelId="{BBC188D1-8950-407E-80D7-AE1AF9EB54F7}" type="pres">
      <dgm:prSet presAssocID="{7315E774-41EA-4353-9E05-22B672C8ABF3}" presName="spacerB" presStyleCnt="0"/>
      <dgm:spPr/>
    </dgm:pt>
    <dgm:pt modelId="{DBBA2D42-0147-4FEC-9CD2-40BB19FC6CBF}" type="pres">
      <dgm:prSet presAssocID="{57EBFB9D-1DEA-4D8A-834E-B7AEB69EEA8A}" presName="node" presStyleLbl="node1" presStyleIdx="1" presStyleCnt="3">
        <dgm:presLayoutVars>
          <dgm:bulletEnabled val="1"/>
        </dgm:presLayoutVars>
      </dgm:prSet>
      <dgm:spPr/>
    </dgm:pt>
    <dgm:pt modelId="{2617065E-73F9-4743-85DA-EEFEDAD1FEC6}" type="pres">
      <dgm:prSet presAssocID="{417FB43A-D1EE-497D-967E-520FFEA8286D}" presName="sibTransLast" presStyleLbl="sibTrans2D1" presStyleIdx="1" presStyleCnt="2"/>
      <dgm:spPr/>
    </dgm:pt>
    <dgm:pt modelId="{E76C57BF-3B63-4624-B568-14A069A1D256}" type="pres">
      <dgm:prSet presAssocID="{417FB43A-D1EE-497D-967E-520FFEA8286D}" presName="connectorText" presStyleLbl="sibTrans2D1" presStyleIdx="1" presStyleCnt="2"/>
      <dgm:spPr/>
    </dgm:pt>
    <dgm:pt modelId="{4C46C896-5142-4065-82A2-49A0294C8F9F}" type="pres">
      <dgm:prSet presAssocID="{417FB43A-D1EE-497D-967E-520FFEA8286D}" presName="lastNode" presStyleLbl="node1" presStyleIdx="2" presStyleCnt="3">
        <dgm:presLayoutVars>
          <dgm:bulletEnabled val="1"/>
        </dgm:presLayoutVars>
      </dgm:prSet>
      <dgm:spPr/>
    </dgm:pt>
  </dgm:ptLst>
  <dgm:cxnLst>
    <dgm:cxn modelId="{E837D10C-C100-4F0F-B5DE-9ED2213C74E0}" type="presOf" srcId="{D8252F74-A28E-451B-B9CD-A5577D77BFD0}" destId="{4C46C896-5142-4065-82A2-49A0294C8F9F}" srcOrd="0" destOrd="0" presId="urn:microsoft.com/office/officeart/2005/8/layout/equation2"/>
    <dgm:cxn modelId="{29085612-C341-4BC8-BFE7-49D59A9E98F4}" type="presOf" srcId="{811937E2-E4C6-467F-AAC9-93C46CB184AA}" destId="{E76C57BF-3B63-4624-B568-14A069A1D256}" srcOrd="1" destOrd="0" presId="urn:microsoft.com/office/officeart/2005/8/layout/equation2"/>
    <dgm:cxn modelId="{EDD66534-E7A0-4A2A-851D-455ADE2C7805}" srcId="{417FB43A-D1EE-497D-967E-520FFEA8286D}" destId="{57EBFB9D-1DEA-4D8A-834E-B7AEB69EEA8A}" srcOrd="1" destOrd="0" parTransId="{0518C6BC-2472-40D4-BC04-67F19FBB7197}" sibTransId="{811937E2-E4C6-467F-AAC9-93C46CB184AA}"/>
    <dgm:cxn modelId="{65738D3E-29B8-4C47-AC56-5CFFABFE9EE5}" type="presOf" srcId="{57EBFB9D-1DEA-4D8A-834E-B7AEB69EEA8A}" destId="{DBBA2D42-0147-4FEC-9CD2-40BB19FC6CBF}" srcOrd="0" destOrd="0" presId="urn:microsoft.com/office/officeart/2005/8/layout/equation2"/>
    <dgm:cxn modelId="{A758E35D-52D4-40F9-B68E-23551C6ECD7A}" type="presOf" srcId="{7315E774-41EA-4353-9E05-22B672C8ABF3}" destId="{483D8F33-776E-42B8-B2C2-21405D224B8C}" srcOrd="0" destOrd="0" presId="urn:microsoft.com/office/officeart/2005/8/layout/equation2"/>
    <dgm:cxn modelId="{725A9C54-98E0-44D4-BBF0-AFA07A1B8B9E}" type="presOf" srcId="{21877478-36A8-4A5B-9DDF-FBB42E60D8D6}" destId="{003FA301-1CA4-4818-A99C-F9D072F41C1E}" srcOrd="0" destOrd="0" presId="urn:microsoft.com/office/officeart/2005/8/layout/equation2"/>
    <dgm:cxn modelId="{A1BBF589-D8EF-46AB-A718-243606255FC3}" srcId="{417FB43A-D1EE-497D-967E-520FFEA8286D}" destId="{21877478-36A8-4A5B-9DDF-FBB42E60D8D6}" srcOrd="0" destOrd="0" parTransId="{D24DD2E2-BA95-46F9-8269-A32484843DBB}" sibTransId="{7315E774-41EA-4353-9E05-22B672C8ABF3}"/>
    <dgm:cxn modelId="{0E3ADB95-4141-46EA-B079-0C97790517EB}" type="presOf" srcId="{417FB43A-D1EE-497D-967E-520FFEA8286D}" destId="{D8456FEA-0003-40B0-888C-6787E17DC917}" srcOrd="0" destOrd="0" presId="urn:microsoft.com/office/officeart/2005/8/layout/equation2"/>
    <dgm:cxn modelId="{3FAD969D-1946-4C65-A13F-8F61F8B391E1}" type="presOf" srcId="{811937E2-E4C6-467F-AAC9-93C46CB184AA}" destId="{2617065E-73F9-4743-85DA-EEFEDAD1FEC6}" srcOrd="0" destOrd="0" presId="urn:microsoft.com/office/officeart/2005/8/layout/equation2"/>
    <dgm:cxn modelId="{5B4AF4AF-D559-4904-9BA2-6CF399B34465}" srcId="{417FB43A-D1EE-497D-967E-520FFEA8286D}" destId="{D8252F74-A28E-451B-B9CD-A5577D77BFD0}" srcOrd="2" destOrd="0" parTransId="{1DE40497-76D6-43D1-8985-B04E0F709DCC}" sibTransId="{7761392D-910A-4AD2-B8E7-4C05757279E6}"/>
    <dgm:cxn modelId="{FBA85F1E-6160-4742-877E-E0DB9C9BDD51}" type="presParOf" srcId="{D8456FEA-0003-40B0-888C-6787E17DC917}" destId="{9793E25D-BE1A-44A0-9CC3-E3574979EFB1}" srcOrd="0" destOrd="0" presId="urn:microsoft.com/office/officeart/2005/8/layout/equation2"/>
    <dgm:cxn modelId="{980A07F3-96FC-450C-9232-89298A0A81D8}" type="presParOf" srcId="{9793E25D-BE1A-44A0-9CC3-E3574979EFB1}" destId="{003FA301-1CA4-4818-A99C-F9D072F41C1E}" srcOrd="0" destOrd="0" presId="urn:microsoft.com/office/officeart/2005/8/layout/equation2"/>
    <dgm:cxn modelId="{00414E3B-F0E5-4379-B23E-6C322E691278}" type="presParOf" srcId="{9793E25D-BE1A-44A0-9CC3-E3574979EFB1}" destId="{A58AA815-047C-40EE-8D4D-DBB793C94381}" srcOrd="1" destOrd="0" presId="urn:microsoft.com/office/officeart/2005/8/layout/equation2"/>
    <dgm:cxn modelId="{411B894D-BD53-4B79-AA68-7AFA614A3358}" type="presParOf" srcId="{9793E25D-BE1A-44A0-9CC3-E3574979EFB1}" destId="{483D8F33-776E-42B8-B2C2-21405D224B8C}" srcOrd="2" destOrd="0" presId="urn:microsoft.com/office/officeart/2005/8/layout/equation2"/>
    <dgm:cxn modelId="{CED13C06-4F2C-4D6C-A5EE-163D52228883}" type="presParOf" srcId="{9793E25D-BE1A-44A0-9CC3-E3574979EFB1}" destId="{BBC188D1-8950-407E-80D7-AE1AF9EB54F7}" srcOrd="3" destOrd="0" presId="urn:microsoft.com/office/officeart/2005/8/layout/equation2"/>
    <dgm:cxn modelId="{B8FAD601-906D-499A-822E-B34AFBED7749}" type="presParOf" srcId="{9793E25D-BE1A-44A0-9CC3-E3574979EFB1}" destId="{DBBA2D42-0147-4FEC-9CD2-40BB19FC6CBF}" srcOrd="4" destOrd="0" presId="urn:microsoft.com/office/officeart/2005/8/layout/equation2"/>
    <dgm:cxn modelId="{A6CAFED5-609B-4B09-A613-0948CA261D2F}" type="presParOf" srcId="{D8456FEA-0003-40B0-888C-6787E17DC917}" destId="{2617065E-73F9-4743-85DA-EEFEDAD1FEC6}" srcOrd="1" destOrd="0" presId="urn:microsoft.com/office/officeart/2005/8/layout/equation2"/>
    <dgm:cxn modelId="{C39E2277-75F6-4BB8-8225-5E57F0BB4498}" type="presParOf" srcId="{2617065E-73F9-4743-85DA-EEFEDAD1FEC6}" destId="{E76C57BF-3B63-4624-B568-14A069A1D256}" srcOrd="0" destOrd="0" presId="urn:microsoft.com/office/officeart/2005/8/layout/equation2"/>
    <dgm:cxn modelId="{CC61D417-718B-4D29-90F4-045639ADB410}" type="presParOf" srcId="{D8456FEA-0003-40B0-888C-6787E17DC917}" destId="{4C46C896-5142-4065-82A2-49A0294C8F9F}"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7FB43A-D1EE-497D-967E-520FFEA8286D}" type="doc">
      <dgm:prSet loTypeId="urn:microsoft.com/office/officeart/2005/8/layout/equation2" loCatId="process" qsTypeId="urn:microsoft.com/office/officeart/2005/8/quickstyle/simple1" qsCatId="simple" csTypeId="urn:microsoft.com/office/officeart/2005/8/colors/accent1_2" csCatId="accent1" phldr="1"/>
      <dgm:spPr/>
    </dgm:pt>
    <dgm:pt modelId="{21877478-36A8-4A5B-9DDF-FBB42E60D8D6}">
      <dgm:prSet phldrT="[Text]"/>
      <dgm:spPr>
        <a:solidFill>
          <a:srgbClr val="FFCCFF"/>
        </a:solidFill>
        <a:ln>
          <a:solidFill>
            <a:schemeClr val="tx1"/>
          </a:solidFill>
        </a:ln>
      </dgm:spPr>
      <dgm:t>
        <a:bodyPr/>
        <a:lstStyle/>
        <a:p>
          <a:r>
            <a:rPr lang="en-US" dirty="0">
              <a:solidFill>
                <a:schemeClr val="tx1"/>
              </a:solidFill>
            </a:rPr>
            <a:t>Mixed Use Neighborhood</a:t>
          </a:r>
        </a:p>
        <a:p>
          <a:r>
            <a:rPr lang="en-US" dirty="0">
              <a:solidFill>
                <a:schemeClr val="tx1"/>
              </a:solidFill>
            </a:rPr>
            <a:t>(12.0 du/acre)</a:t>
          </a:r>
        </a:p>
      </dgm:t>
    </dgm:pt>
    <dgm:pt modelId="{D24DD2E2-BA95-46F9-8269-A32484843DBB}" type="parTrans" cxnId="{A1BBF589-D8EF-46AB-A718-243606255FC3}">
      <dgm:prSet/>
      <dgm:spPr/>
      <dgm:t>
        <a:bodyPr/>
        <a:lstStyle/>
        <a:p>
          <a:endParaRPr lang="en-US"/>
        </a:p>
      </dgm:t>
    </dgm:pt>
    <dgm:pt modelId="{7315E774-41EA-4353-9E05-22B672C8ABF3}" type="sibTrans" cxnId="{A1BBF589-D8EF-46AB-A718-243606255FC3}">
      <dgm:prSet/>
      <dgm:spPr/>
      <dgm:t>
        <a:bodyPr/>
        <a:lstStyle/>
        <a:p>
          <a:endParaRPr lang="en-US"/>
        </a:p>
      </dgm:t>
    </dgm:pt>
    <dgm:pt modelId="{57EBFB9D-1DEA-4D8A-834E-B7AEB69EEA8A}">
      <dgm:prSet phldrT="[Text]"/>
      <dgm:spPr>
        <a:solidFill>
          <a:srgbClr val="FF99CC"/>
        </a:solidFill>
        <a:ln>
          <a:solidFill>
            <a:schemeClr val="tx1"/>
          </a:solidFill>
        </a:ln>
      </dgm:spPr>
      <dgm:t>
        <a:bodyPr/>
        <a:lstStyle/>
        <a:p>
          <a:r>
            <a:rPr lang="en-US" b="0" dirty="0">
              <a:solidFill>
                <a:schemeClr val="tx1"/>
              </a:solidFill>
            </a:rPr>
            <a:t>Mixed Use Commercial</a:t>
          </a:r>
        </a:p>
        <a:p>
          <a:r>
            <a:rPr lang="en-US" b="0" dirty="0">
              <a:solidFill>
                <a:schemeClr val="tx1"/>
              </a:solidFill>
            </a:rPr>
            <a:t>(25.0 du/acre)</a:t>
          </a:r>
        </a:p>
      </dgm:t>
    </dgm:pt>
    <dgm:pt modelId="{0518C6BC-2472-40D4-BC04-67F19FBB7197}" type="parTrans" cxnId="{EDD66534-E7A0-4A2A-851D-455ADE2C7805}">
      <dgm:prSet/>
      <dgm:spPr/>
      <dgm:t>
        <a:bodyPr/>
        <a:lstStyle/>
        <a:p>
          <a:endParaRPr lang="en-US"/>
        </a:p>
      </dgm:t>
    </dgm:pt>
    <dgm:pt modelId="{811937E2-E4C6-467F-AAC9-93C46CB184AA}" type="sibTrans" cxnId="{EDD66534-E7A0-4A2A-851D-455ADE2C7805}">
      <dgm:prSet/>
      <dgm:spPr/>
      <dgm:t>
        <a:bodyPr/>
        <a:lstStyle/>
        <a:p>
          <a:endParaRPr lang="en-US"/>
        </a:p>
      </dgm:t>
    </dgm:pt>
    <dgm:pt modelId="{D8252F74-A28E-451B-B9CD-A5577D77BFD0}">
      <dgm:prSet phldrT="[Text]" custT="1"/>
      <dgm:spPr>
        <a:solidFill>
          <a:srgbClr val="FF99CC"/>
        </a:solidFill>
        <a:ln>
          <a:solidFill>
            <a:schemeClr val="tx1"/>
          </a:solidFill>
        </a:ln>
      </dgm:spPr>
      <dgm:t>
        <a:bodyPr/>
        <a:lstStyle/>
        <a:p>
          <a:r>
            <a:rPr lang="en-US" sz="3500" b="1" dirty="0">
              <a:solidFill>
                <a:schemeClr val="tx1"/>
              </a:solidFill>
            </a:rPr>
            <a:t>Mixed Use</a:t>
          </a:r>
        </a:p>
        <a:p>
          <a:r>
            <a:rPr lang="en-US" sz="2800" dirty="0">
              <a:solidFill>
                <a:schemeClr val="tx1"/>
              </a:solidFill>
            </a:rPr>
            <a:t>(12.0 – 25.0 du/ac) </a:t>
          </a:r>
        </a:p>
      </dgm:t>
    </dgm:pt>
    <dgm:pt modelId="{1DE40497-76D6-43D1-8985-B04E0F709DCC}" type="parTrans" cxnId="{5B4AF4AF-D559-4904-9BA2-6CF399B34465}">
      <dgm:prSet/>
      <dgm:spPr/>
      <dgm:t>
        <a:bodyPr/>
        <a:lstStyle/>
        <a:p>
          <a:endParaRPr lang="en-US"/>
        </a:p>
      </dgm:t>
    </dgm:pt>
    <dgm:pt modelId="{7761392D-910A-4AD2-B8E7-4C05757279E6}" type="sibTrans" cxnId="{5B4AF4AF-D559-4904-9BA2-6CF399B34465}">
      <dgm:prSet/>
      <dgm:spPr/>
      <dgm:t>
        <a:bodyPr/>
        <a:lstStyle/>
        <a:p>
          <a:endParaRPr lang="en-US"/>
        </a:p>
      </dgm:t>
    </dgm:pt>
    <dgm:pt modelId="{D8456FEA-0003-40B0-888C-6787E17DC917}" type="pres">
      <dgm:prSet presAssocID="{417FB43A-D1EE-497D-967E-520FFEA8286D}" presName="Name0" presStyleCnt="0">
        <dgm:presLayoutVars>
          <dgm:dir/>
          <dgm:resizeHandles val="exact"/>
        </dgm:presLayoutVars>
      </dgm:prSet>
      <dgm:spPr/>
    </dgm:pt>
    <dgm:pt modelId="{9793E25D-BE1A-44A0-9CC3-E3574979EFB1}" type="pres">
      <dgm:prSet presAssocID="{417FB43A-D1EE-497D-967E-520FFEA8286D}" presName="vNodes" presStyleCnt="0"/>
      <dgm:spPr/>
    </dgm:pt>
    <dgm:pt modelId="{003FA301-1CA4-4818-A99C-F9D072F41C1E}" type="pres">
      <dgm:prSet presAssocID="{21877478-36A8-4A5B-9DDF-FBB42E60D8D6}" presName="node" presStyleLbl="node1" presStyleIdx="0" presStyleCnt="3">
        <dgm:presLayoutVars>
          <dgm:bulletEnabled val="1"/>
        </dgm:presLayoutVars>
      </dgm:prSet>
      <dgm:spPr/>
    </dgm:pt>
    <dgm:pt modelId="{A58AA815-047C-40EE-8D4D-DBB793C94381}" type="pres">
      <dgm:prSet presAssocID="{7315E774-41EA-4353-9E05-22B672C8ABF3}" presName="spacerT" presStyleCnt="0"/>
      <dgm:spPr/>
    </dgm:pt>
    <dgm:pt modelId="{483D8F33-776E-42B8-B2C2-21405D224B8C}" type="pres">
      <dgm:prSet presAssocID="{7315E774-41EA-4353-9E05-22B672C8ABF3}" presName="sibTrans" presStyleLbl="sibTrans2D1" presStyleIdx="0" presStyleCnt="2"/>
      <dgm:spPr/>
    </dgm:pt>
    <dgm:pt modelId="{BBC188D1-8950-407E-80D7-AE1AF9EB54F7}" type="pres">
      <dgm:prSet presAssocID="{7315E774-41EA-4353-9E05-22B672C8ABF3}" presName="spacerB" presStyleCnt="0"/>
      <dgm:spPr/>
    </dgm:pt>
    <dgm:pt modelId="{DBBA2D42-0147-4FEC-9CD2-40BB19FC6CBF}" type="pres">
      <dgm:prSet presAssocID="{57EBFB9D-1DEA-4D8A-834E-B7AEB69EEA8A}" presName="node" presStyleLbl="node1" presStyleIdx="1" presStyleCnt="3">
        <dgm:presLayoutVars>
          <dgm:bulletEnabled val="1"/>
        </dgm:presLayoutVars>
      </dgm:prSet>
      <dgm:spPr/>
    </dgm:pt>
    <dgm:pt modelId="{2617065E-73F9-4743-85DA-EEFEDAD1FEC6}" type="pres">
      <dgm:prSet presAssocID="{417FB43A-D1EE-497D-967E-520FFEA8286D}" presName="sibTransLast" presStyleLbl="sibTrans2D1" presStyleIdx="1" presStyleCnt="2"/>
      <dgm:spPr/>
    </dgm:pt>
    <dgm:pt modelId="{E76C57BF-3B63-4624-B568-14A069A1D256}" type="pres">
      <dgm:prSet presAssocID="{417FB43A-D1EE-497D-967E-520FFEA8286D}" presName="connectorText" presStyleLbl="sibTrans2D1" presStyleIdx="1" presStyleCnt="2"/>
      <dgm:spPr/>
    </dgm:pt>
    <dgm:pt modelId="{4C46C896-5142-4065-82A2-49A0294C8F9F}" type="pres">
      <dgm:prSet presAssocID="{417FB43A-D1EE-497D-967E-520FFEA8286D}" presName="lastNode" presStyleLbl="node1" presStyleIdx="2" presStyleCnt="3">
        <dgm:presLayoutVars>
          <dgm:bulletEnabled val="1"/>
        </dgm:presLayoutVars>
      </dgm:prSet>
      <dgm:spPr/>
    </dgm:pt>
  </dgm:ptLst>
  <dgm:cxnLst>
    <dgm:cxn modelId="{6D6B6B2C-557B-4DA1-B70A-BBAE12299336}" type="presOf" srcId="{811937E2-E4C6-467F-AAC9-93C46CB184AA}" destId="{2617065E-73F9-4743-85DA-EEFEDAD1FEC6}" srcOrd="0" destOrd="0" presId="urn:microsoft.com/office/officeart/2005/8/layout/equation2"/>
    <dgm:cxn modelId="{EDD66534-E7A0-4A2A-851D-455ADE2C7805}" srcId="{417FB43A-D1EE-497D-967E-520FFEA8286D}" destId="{57EBFB9D-1DEA-4D8A-834E-B7AEB69EEA8A}" srcOrd="1" destOrd="0" parTransId="{0518C6BC-2472-40D4-BC04-67F19FBB7197}" sibTransId="{811937E2-E4C6-467F-AAC9-93C46CB184AA}"/>
    <dgm:cxn modelId="{6FCE255F-E620-497F-A8C8-B6324906B892}" type="presOf" srcId="{811937E2-E4C6-467F-AAC9-93C46CB184AA}" destId="{E76C57BF-3B63-4624-B568-14A069A1D256}" srcOrd="1" destOrd="0" presId="urn:microsoft.com/office/officeart/2005/8/layout/equation2"/>
    <dgm:cxn modelId="{85CC2D44-1D0F-41E9-9F19-76B931374E8E}" type="presOf" srcId="{57EBFB9D-1DEA-4D8A-834E-B7AEB69EEA8A}" destId="{DBBA2D42-0147-4FEC-9CD2-40BB19FC6CBF}" srcOrd="0" destOrd="0" presId="urn:microsoft.com/office/officeart/2005/8/layout/equation2"/>
    <dgm:cxn modelId="{8406AA4D-00A8-4C65-A8BA-99E255A044AA}" type="presOf" srcId="{417FB43A-D1EE-497D-967E-520FFEA8286D}" destId="{D8456FEA-0003-40B0-888C-6787E17DC917}" srcOrd="0" destOrd="0" presId="urn:microsoft.com/office/officeart/2005/8/layout/equation2"/>
    <dgm:cxn modelId="{FCA27F50-6FE9-4C73-B491-0B44191DCA05}" type="presOf" srcId="{21877478-36A8-4A5B-9DDF-FBB42E60D8D6}" destId="{003FA301-1CA4-4818-A99C-F9D072F41C1E}" srcOrd="0" destOrd="0" presId="urn:microsoft.com/office/officeart/2005/8/layout/equation2"/>
    <dgm:cxn modelId="{7C1EA157-B491-4A58-BC15-652945F3F6E1}" type="presOf" srcId="{D8252F74-A28E-451B-B9CD-A5577D77BFD0}" destId="{4C46C896-5142-4065-82A2-49A0294C8F9F}" srcOrd="0" destOrd="0" presId="urn:microsoft.com/office/officeart/2005/8/layout/equation2"/>
    <dgm:cxn modelId="{A1BBF589-D8EF-46AB-A718-243606255FC3}" srcId="{417FB43A-D1EE-497D-967E-520FFEA8286D}" destId="{21877478-36A8-4A5B-9DDF-FBB42E60D8D6}" srcOrd="0" destOrd="0" parTransId="{D24DD2E2-BA95-46F9-8269-A32484843DBB}" sibTransId="{7315E774-41EA-4353-9E05-22B672C8ABF3}"/>
    <dgm:cxn modelId="{7C0F758B-06A1-4E7D-B491-BF0F330E96D2}" type="presOf" srcId="{7315E774-41EA-4353-9E05-22B672C8ABF3}" destId="{483D8F33-776E-42B8-B2C2-21405D224B8C}" srcOrd="0" destOrd="0" presId="urn:microsoft.com/office/officeart/2005/8/layout/equation2"/>
    <dgm:cxn modelId="{5B4AF4AF-D559-4904-9BA2-6CF399B34465}" srcId="{417FB43A-D1EE-497D-967E-520FFEA8286D}" destId="{D8252F74-A28E-451B-B9CD-A5577D77BFD0}" srcOrd="2" destOrd="0" parTransId="{1DE40497-76D6-43D1-8985-B04E0F709DCC}" sibTransId="{7761392D-910A-4AD2-B8E7-4C05757279E6}"/>
    <dgm:cxn modelId="{7F67F10E-53F3-4D76-80AE-2843AF1A8D6F}" type="presParOf" srcId="{D8456FEA-0003-40B0-888C-6787E17DC917}" destId="{9793E25D-BE1A-44A0-9CC3-E3574979EFB1}" srcOrd="0" destOrd="0" presId="urn:microsoft.com/office/officeart/2005/8/layout/equation2"/>
    <dgm:cxn modelId="{4441E332-7E2A-45A4-8043-743345CFEC5F}" type="presParOf" srcId="{9793E25D-BE1A-44A0-9CC3-E3574979EFB1}" destId="{003FA301-1CA4-4818-A99C-F9D072F41C1E}" srcOrd="0" destOrd="0" presId="urn:microsoft.com/office/officeart/2005/8/layout/equation2"/>
    <dgm:cxn modelId="{6197213E-9C0A-4267-B93B-E2008C7EA8BF}" type="presParOf" srcId="{9793E25D-BE1A-44A0-9CC3-E3574979EFB1}" destId="{A58AA815-047C-40EE-8D4D-DBB793C94381}" srcOrd="1" destOrd="0" presId="urn:microsoft.com/office/officeart/2005/8/layout/equation2"/>
    <dgm:cxn modelId="{55B6BD77-8C06-4ABE-951A-7E083BED0D4F}" type="presParOf" srcId="{9793E25D-BE1A-44A0-9CC3-E3574979EFB1}" destId="{483D8F33-776E-42B8-B2C2-21405D224B8C}" srcOrd="2" destOrd="0" presId="urn:microsoft.com/office/officeart/2005/8/layout/equation2"/>
    <dgm:cxn modelId="{76DA2952-80D6-4E59-A9DA-D2EC5E16E81F}" type="presParOf" srcId="{9793E25D-BE1A-44A0-9CC3-E3574979EFB1}" destId="{BBC188D1-8950-407E-80D7-AE1AF9EB54F7}" srcOrd="3" destOrd="0" presId="urn:microsoft.com/office/officeart/2005/8/layout/equation2"/>
    <dgm:cxn modelId="{0083FFF5-9668-415B-ABBC-3017424F68A4}" type="presParOf" srcId="{9793E25D-BE1A-44A0-9CC3-E3574979EFB1}" destId="{DBBA2D42-0147-4FEC-9CD2-40BB19FC6CBF}" srcOrd="4" destOrd="0" presId="urn:microsoft.com/office/officeart/2005/8/layout/equation2"/>
    <dgm:cxn modelId="{425CD742-371A-42D9-9417-BCC855306F00}" type="presParOf" srcId="{D8456FEA-0003-40B0-888C-6787E17DC917}" destId="{2617065E-73F9-4743-85DA-EEFEDAD1FEC6}" srcOrd="1" destOrd="0" presId="urn:microsoft.com/office/officeart/2005/8/layout/equation2"/>
    <dgm:cxn modelId="{11E96FFD-8D21-4B41-B740-22F29938C969}" type="presParOf" srcId="{2617065E-73F9-4743-85DA-EEFEDAD1FEC6}" destId="{E76C57BF-3B63-4624-B568-14A069A1D256}" srcOrd="0" destOrd="0" presId="urn:microsoft.com/office/officeart/2005/8/layout/equation2"/>
    <dgm:cxn modelId="{C33DCB0E-E9D3-4282-9E52-8601A1F9C469}" type="presParOf" srcId="{D8456FEA-0003-40B0-888C-6787E17DC917}" destId="{4C46C896-5142-4065-82A2-49A0294C8F9F}"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3FA301-1CA4-4818-A99C-F9D072F41C1E}">
      <dsp:nvSpPr>
        <dsp:cNvPr id="0" name=""/>
        <dsp:cNvSpPr/>
      </dsp:nvSpPr>
      <dsp:spPr>
        <a:xfrm>
          <a:off x="1037834" y="1744"/>
          <a:ext cx="1514121" cy="1514121"/>
        </a:xfrm>
        <a:prstGeom prst="ellipse">
          <a:avLst/>
        </a:prstGeom>
        <a:solidFill>
          <a:srgbClr val="FFFFCC"/>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solidFill>
                <a:schemeClr val="tx1"/>
              </a:solidFill>
            </a:rPr>
            <a:t>Suburban Expansion</a:t>
          </a:r>
        </a:p>
        <a:p>
          <a:pPr marL="0" lvl="0" indent="0" algn="ctr" defTabSz="755650">
            <a:lnSpc>
              <a:spcPct val="90000"/>
            </a:lnSpc>
            <a:spcBef>
              <a:spcPct val="0"/>
            </a:spcBef>
            <a:spcAft>
              <a:spcPct val="35000"/>
            </a:spcAft>
            <a:buNone/>
          </a:pPr>
          <a:r>
            <a:rPr lang="en-US" sz="1700" kern="1200" dirty="0">
              <a:solidFill>
                <a:schemeClr val="tx1"/>
              </a:solidFill>
            </a:rPr>
            <a:t>(4.0 du/acre)</a:t>
          </a:r>
        </a:p>
      </dsp:txBody>
      <dsp:txXfrm>
        <a:off x="1259572" y="223482"/>
        <a:ext cx="1070645" cy="1070645"/>
      </dsp:txXfrm>
    </dsp:sp>
    <dsp:sp modelId="{483D8F33-776E-42B8-B2C2-21405D224B8C}">
      <dsp:nvSpPr>
        <dsp:cNvPr id="0" name=""/>
        <dsp:cNvSpPr/>
      </dsp:nvSpPr>
      <dsp:spPr>
        <a:xfrm>
          <a:off x="1355800" y="1638812"/>
          <a:ext cx="878190" cy="878190"/>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472204" y="1974632"/>
        <a:ext cx="645382" cy="206550"/>
      </dsp:txXfrm>
    </dsp:sp>
    <dsp:sp modelId="{DBBA2D42-0147-4FEC-9CD2-40BB19FC6CBF}">
      <dsp:nvSpPr>
        <dsp:cNvPr id="0" name=""/>
        <dsp:cNvSpPr/>
      </dsp:nvSpPr>
      <dsp:spPr>
        <a:xfrm>
          <a:off x="1037834" y="2639949"/>
          <a:ext cx="1514121" cy="1514121"/>
        </a:xfrm>
        <a:prstGeom prst="ellipse">
          <a:avLst/>
        </a:prstGeom>
        <a:solidFill>
          <a:srgbClr val="FFF2CC"/>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b="0" kern="1200" dirty="0">
              <a:solidFill>
                <a:schemeClr val="tx1"/>
              </a:solidFill>
            </a:rPr>
            <a:t>Low Density</a:t>
          </a:r>
          <a:br>
            <a:rPr lang="en-US" sz="1700" b="0" kern="1200" dirty="0">
              <a:solidFill>
                <a:schemeClr val="tx1"/>
              </a:solidFill>
            </a:rPr>
          </a:br>
          <a:r>
            <a:rPr lang="en-US" sz="1700" b="0" kern="1200" dirty="0">
              <a:solidFill>
                <a:schemeClr val="tx1"/>
              </a:solidFill>
            </a:rPr>
            <a:t>(5.6 du/acre)</a:t>
          </a:r>
        </a:p>
      </dsp:txBody>
      <dsp:txXfrm>
        <a:off x="1259572" y="2861687"/>
        <a:ext cx="1070645" cy="1070645"/>
      </dsp:txXfrm>
    </dsp:sp>
    <dsp:sp modelId="{2617065E-73F9-4743-85DA-EEFEDAD1FEC6}">
      <dsp:nvSpPr>
        <dsp:cNvPr id="0" name=""/>
        <dsp:cNvSpPr/>
      </dsp:nvSpPr>
      <dsp:spPr>
        <a:xfrm>
          <a:off x="2779074" y="1796280"/>
          <a:ext cx="481490" cy="56325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779074" y="1908931"/>
        <a:ext cx="337043" cy="337951"/>
      </dsp:txXfrm>
    </dsp:sp>
    <dsp:sp modelId="{4C46C896-5142-4065-82A2-49A0294C8F9F}">
      <dsp:nvSpPr>
        <dsp:cNvPr id="0" name=""/>
        <dsp:cNvSpPr/>
      </dsp:nvSpPr>
      <dsp:spPr>
        <a:xfrm>
          <a:off x="3460428" y="563786"/>
          <a:ext cx="3028242" cy="3028242"/>
        </a:xfrm>
        <a:prstGeom prst="ellipse">
          <a:avLst/>
        </a:prstGeom>
        <a:solidFill>
          <a:srgbClr val="FFF2CC"/>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b="1" kern="1200" dirty="0">
              <a:solidFill>
                <a:schemeClr val="tx1"/>
              </a:solidFill>
            </a:rPr>
            <a:t>Low Density</a:t>
          </a:r>
        </a:p>
        <a:p>
          <a:pPr marL="0" lvl="0" indent="0" algn="ctr" defTabSz="1555750">
            <a:lnSpc>
              <a:spcPct val="90000"/>
            </a:lnSpc>
            <a:spcBef>
              <a:spcPct val="0"/>
            </a:spcBef>
            <a:spcAft>
              <a:spcPct val="35000"/>
            </a:spcAft>
            <a:buNone/>
          </a:pPr>
          <a:r>
            <a:rPr lang="en-US" sz="2800" kern="1200" dirty="0">
              <a:solidFill>
                <a:schemeClr val="tx1"/>
              </a:solidFill>
            </a:rPr>
            <a:t>(5.6 du/ac) </a:t>
          </a:r>
        </a:p>
      </dsp:txBody>
      <dsp:txXfrm>
        <a:off x="3903904" y="1007262"/>
        <a:ext cx="2141290" cy="21412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3FA301-1CA4-4818-A99C-F9D072F41C1E}">
      <dsp:nvSpPr>
        <dsp:cNvPr id="0" name=""/>
        <dsp:cNvSpPr/>
      </dsp:nvSpPr>
      <dsp:spPr>
        <a:xfrm>
          <a:off x="1037834" y="1744"/>
          <a:ext cx="1514121" cy="1514121"/>
        </a:xfrm>
        <a:prstGeom prst="ellipse">
          <a:avLst/>
        </a:prstGeom>
        <a:solidFill>
          <a:srgbClr val="FFDA7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solidFill>
                <a:schemeClr val="tx1"/>
              </a:solidFill>
            </a:rPr>
            <a:t>Moderate Density</a:t>
          </a:r>
        </a:p>
        <a:p>
          <a:pPr marL="0" lvl="0" indent="0" algn="ctr" defTabSz="755650">
            <a:lnSpc>
              <a:spcPct val="90000"/>
            </a:lnSpc>
            <a:spcBef>
              <a:spcPct val="0"/>
            </a:spcBef>
            <a:spcAft>
              <a:spcPct val="35000"/>
            </a:spcAft>
            <a:buNone/>
          </a:pPr>
          <a:r>
            <a:rPr lang="en-US" sz="1700" kern="1200">
              <a:solidFill>
                <a:schemeClr val="tx1"/>
              </a:solidFill>
            </a:rPr>
            <a:t>(10.0 du/acre)</a:t>
          </a:r>
          <a:endParaRPr lang="en-US" sz="1700" kern="1200" dirty="0">
            <a:solidFill>
              <a:schemeClr val="tx1"/>
            </a:solidFill>
          </a:endParaRPr>
        </a:p>
      </dsp:txBody>
      <dsp:txXfrm>
        <a:off x="1259572" y="223482"/>
        <a:ext cx="1070645" cy="1070645"/>
      </dsp:txXfrm>
    </dsp:sp>
    <dsp:sp modelId="{483D8F33-776E-42B8-B2C2-21405D224B8C}">
      <dsp:nvSpPr>
        <dsp:cNvPr id="0" name=""/>
        <dsp:cNvSpPr/>
      </dsp:nvSpPr>
      <dsp:spPr>
        <a:xfrm>
          <a:off x="1355800" y="1638812"/>
          <a:ext cx="878190" cy="878190"/>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472204" y="1974632"/>
        <a:ext cx="645382" cy="206550"/>
      </dsp:txXfrm>
    </dsp:sp>
    <dsp:sp modelId="{DBBA2D42-0147-4FEC-9CD2-40BB19FC6CBF}">
      <dsp:nvSpPr>
        <dsp:cNvPr id="0" name=""/>
        <dsp:cNvSpPr/>
      </dsp:nvSpPr>
      <dsp:spPr>
        <a:xfrm>
          <a:off x="1037834" y="2639949"/>
          <a:ext cx="1514121" cy="1514121"/>
        </a:xfrm>
        <a:prstGeom prst="ellipse">
          <a:avLst/>
        </a:prstGeom>
        <a:solidFill>
          <a:srgbClr val="CC6600"/>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b="0" kern="1200">
              <a:solidFill>
                <a:schemeClr val="tx1"/>
              </a:solidFill>
            </a:rPr>
            <a:t>Medium Density</a:t>
          </a:r>
          <a:br>
            <a:rPr lang="en-US" sz="1700" b="0" kern="1200">
              <a:solidFill>
                <a:schemeClr val="tx1"/>
              </a:solidFill>
            </a:rPr>
          </a:br>
          <a:r>
            <a:rPr lang="en-US" sz="1700" b="0" kern="1200">
              <a:solidFill>
                <a:schemeClr val="tx1"/>
              </a:solidFill>
            </a:rPr>
            <a:t>(12.0 du/acre)</a:t>
          </a:r>
          <a:endParaRPr lang="en-US" sz="1700" b="0" kern="1200" dirty="0">
            <a:solidFill>
              <a:schemeClr val="tx1"/>
            </a:solidFill>
          </a:endParaRPr>
        </a:p>
      </dsp:txBody>
      <dsp:txXfrm>
        <a:off x="1259572" y="2861687"/>
        <a:ext cx="1070645" cy="1070645"/>
      </dsp:txXfrm>
    </dsp:sp>
    <dsp:sp modelId="{2617065E-73F9-4743-85DA-EEFEDAD1FEC6}">
      <dsp:nvSpPr>
        <dsp:cNvPr id="0" name=""/>
        <dsp:cNvSpPr/>
      </dsp:nvSpPr>
      <dsp:spPr>
        <a:xfrm>
          <a:off x="2779074" y="1796280"/>
          <a:ext cx="481490" cy="56325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779074" y="1908931"/>
        <a:ext cx="337043" cy="337951"/>
      </dsp:txXfrm>
    </dsp:sp>
    <dsp:sp modelId="{4C46C896-5142-4065-82A2-49A0294C8F9F}">
      <dsp:nvSpPr>
        <dsp:cNvPr id="0" name=""/>
        <dsp:cNvSpPr/>
      </dsp:nvSpPr>
      <dsp:spPr>
        <a:xfrm>
          <a:off x="3460428" y="563786"/>
          <a:ext cx="3028242" cy="3028242"/>
        </a:xfrm>
        <a:prstGeom prst="ellipse">
          <a:avLst/>
        </a:prstGeom>
        <a:solidFill>
          <a:srgbClr val="CC6600"/>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b="1" kern="1200">
              <a:solidFill>
                <a:schemeClr val="tx1"/>
              </a:solidFill>
            </a:rPr>
            <a:t>Medium Density</a:t>
          </a:r>
        </a:p>
        <a:p>
          <a:pPr marL="0" lvl="0" indent="0" algn="ctr" defTabSz="1555750">
            <a:lnSpc>
              <a:spcPct val="90000"/>
            </a:lnSpc>
            <a:spcBef>
              <a:spcPct val="0"/>
            </a:spcBef>
            <a:spcAft>
              <a:spcPct val="35000"/>
            </a:spcAft>
            <a:buNone/>
          </a:pPr>
          <a:r>
            <a:rPr lang="en-US" sz="2800" kern="1200">
              <a:solidFill>
                <a:schemeClr val="tx1"/>
              </a:solidFill>
            </a:rPr>
            <a:t>(12.0 du/ac) </a:t>
          </a:r>
          <a:endParaRPr lang="en-US" sz="2800" kern="1200" dirty="0">
            <a:solidFill>
              <a:schemeClr val="tx1"/>
            </a:solidFill>
          </a:endParaRPr>
        </a:p>
      </dsp:txBody>
      <dsp:txXfrm>
        <a:off x="3903904" y="1007262"/>
        <a:ext cx="2141290" cy="214129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3FA301-1CA4-4818-A99C-F9D072F41C1E}">
      <dsp:nvSpPr>
        <dsp:cNvPr id="0" name=""/>
        <dsp:cNvSpPr/>
      </dsp:nvSpPr>
      <dsp:spPr>
        <a:xfrm>
          <a:off x="1037834" y="1744"/>
          <a:ext cx="1514121" cy="1514121"/>
        </a:xfrm>
        <a:prstGeom prst="ellipse">
          <a:avLst/>
        </a:prstGeom>
        <a:solidFill>
          <a:srgbClr val="FFCCFF"/>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tx1"/>
              </a:solidFill>
            </a:rPr>
            <a:t>Mixed Use Neighborhood</a:t>
          </a:r>
        </a:p>
        <a:p>
          <a:pPr marL="0" lvl="0" indent="0" algn="ctr" defTabSz="577850">
            <a:lnSpc>
              <a:spcPct val="90000"/>
            </a:lnSpc>
            <a:spcBef>
              <a:spcPct val="0"/>
            </a:spcBef>
            <a:spcAft>
              <a:spcPct val="35000"/>
            </a:spcAft>
            <a:buNone/>
          </a:pPr>
          <a:r>
            <a:rPr lang="en-US" sz="1300" kern="1200" dirty="0">
              <a:solidFill>
                <a:schemeClr val="tx1"/>
              </a:solidFill>
            </a:rPr>
            <a:t>(12.0 du/acre)</a:t>
          </a:r>
        </a:p>
      </dsp:txBody>
      <dsp:txXfrm>
        <a:off x="1259572" y="223482"/>
        <a:ext cx="1070645" cy="1070645"/>
      </dsp:txXfrm>
    </dsp:sp>
    <dsp:sp modelId="{483D8F33-776E-42B8-B2C2-21405D224B8C}">
      <dsp:nvSpPr>
        <dsp:cNvPr id="0" name=""/>
        <dsp:cNvSpPr/>
      </dsp:nvSpPr>
      <dsp:spPr>
        <a:xfrm>
          <a:off x="1355800" y="1638812"/>
          <a:ext cx="878190" cy="878190"/>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1472204" y="1974632"/>
        <a:ext cx="645382" cy="206550"/>
      </dsp:txXfrm>
    </dsp:sp>
    <dsp:sp modelId="{DBBA2D42-0147-4FEC-9CD2-40BB19FC6CBF}">
      <dsp:nvSpPr>
        <dsp:cNvPr id="0" name=""/>
        <dsp:cNvSpPr/>
      </dsp:nvSpPr>
      <dsp:spPr>
        <a:xfrm>
          <a:off x="1037834" y="2639949"/>
          <a:ext cx="1514121" cy="1514121"/>
        </a:xfrm>
        <a:prstGeom prst="ellipse">
          <a:avLst/>
        </a:prstGeom>
        <a:solidFill>
          <a:srgbClr val="FF99CC"/>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0" kern="1200" dirty="0">
              <a:solidFill>
                <a:schemeClr val="tx1"/>
              </a:solidFill>
            </a:rPr>
            <a:t>Mixed Use Commercial</a:t>
          </a:r>
        </a:p>
        <a:p>
          <a:pPr marL="0" lvl="0" indent="0" algn="ctr" defTabSz="577850">
            <a:lnSpc>
              <a:spcPct val="90000"/>
            </a:lnSpc>
            <a:spcBef>
              <a:spcPct val="0"/>
            </a:spcBef>
            <a:spcAft>
              <a:spcPct val="35000"/>
            </a:spcAft>
            <a:buNone/>
          </a:pPr>
          <a:r>
            <a:rPr lang="en-US" sz="1300" b="0" kern="1200" dirty="0">
              <a:solidFill>
                <a:schemeClr val="tx1"/>
              </a:solidFill>
            </a:rPr>
            <a:t>(25.0 du/acre)</a:t>
          </a:r>
        </a:p>
      </dsp:txBody>
      <dsp:txXfrm>
        <a:off x="1259572" y="2861687"/>
        <a:ext cx="1070645" cy="1070645"/>
      </dsp:txXfrm>
    </dsp:sp>
    <dsp:sp modelId="{2617065E-73F9-4743-85DA-EEFEDAD1FEC6}">
      <dsp:nvSpPr>
        <dsp:cNvPr id="0" name=""/>
        <dsp:cNvSpPr/>
      </dsp:nvSpPr>
      <dsp:spPr>
        <a:xfrm>
          <a:off x="2779074" y="1796280"/>
          <a:ext cx="481490" cy="56325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779074" y="1908931"/>
        <a:ext cx="337043" cy="337951"/>
      </dsp:txXfrm>
    </dsp:sp>
    <dsp:sp modelId="{4C46C896-5142-4065-82A2-49A0294C8F9F}">
      <dsp:nvSpPr>
        <dsp:cNvPr id="0" name=""/>
        <dsp:cNvSpPr/>
      </dsp:nvSpPr>
      <dsp:spPr>
        <a:xfrm>
          <a:off x="3460428" y="563786"/>
          <a:ext cx="3028242" cy="3028242"/>
        </a:xfrm>
        <a:prstGeom prst="ellipse">
          <a:avLst/>
        </a:prstGeom>
        <a:solidFill>
          <a:srgbClr val="FF99CC"/>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b="1" kern="1200" dirty="0">
              <a:solidFill>
                <a:schemeClr val="tx1"/>
              </a:solidFill>
            </a:rPr>
            <a:t>Mixed Use</a:t>
          </a:r>
        </a:p>
        <a:p>
          <a:pPr marL="0" lvl="0" indent="0" algn="ctr" defTabSz="1555750">
            <a:lnSpc>
              <a:spcPct val="90000"/>
            </a:lnSpc>
            <a:spcBef>
              <a:spcPct val="0"/>
            </a:spcBef>
            <a:spcAft>
              <a:spcPct val="35000"/>
            </a:spcAft>
            <a:buNone/>
          </a:pPr>
          <a:r>
            <a:rPr lang="en-US" sz="2800" kern="1200" dirty="0">
              <a:solidFill>
                <a:schemeClr val="tx1"/>
              </a:solidFill>
            </a:rPr>
            <a:t>(12.0 – 25.0 du/ac) </a:t>
          </a:r>
        </a:p>
      </dsp:txBody>
      <dsp:txXfrm>
        <a:off x="3903904" y="1007262"/>
        <a:ext cx="2141290" cy="2141290"/>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8BB1CE7D-47D5-4CE8-B140-18E5E6B7BAEF}" type="datetimeFigureOut">
              <a:rPr lang="en-US" smtClean="0"/>
              <a:t>10/30/2019</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6661" tIns="48331" rIns="96661" bIns="48331" rtlCol="0" anchor="b"/>
          <a:lstStyle>
            <a:lvl1pPr algn="r">
              <a:defRPr sz="1300"/>
            </a:lvl1pPr>
          </a:lstStyle>
          <a:p>
            <a:fld id="{8C214C2C-6123-4833-9E07-5B7A129B8A44}" type="slidenum">
              <a:rPr lang="en-US" smtClean="0"/>
              <a:t>‹#›</a:t>
            </a:fld>
            <a:endParaRPr lang="en-US" dirty="0"/>
          </a:p>
        </p:txBody>
      </p:sp>
    </p:spTree>
    <p:extLst>
      <p:ext uri="{BB962C8B-B14F-4D97-AF65-F5344CB8AC3E}">
        <p14:creationId xmlns:p14="http://schemas.microsoft.com/office/powerpoint/2010/main" val="3750980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1</a:t>
            </a:fld>
            <a:endParaRPr lang="en-US" dirty="0"/>
          </a:p>
        </p:txBody>
      </p:sp>
    </p:spTree>
    <p:extLst>
      <p:ext uri="{BB962C8B-B14F-4D97-AF65-F5344CB8AC3E}">
        <p14:creationId xmlns:p14="http://schemas.microsoft.com/office/powerpoint/2010/main" val="2686051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2</a:t>
            </a:fld>
            <a:endParaRPr lang="en-US" dirty="0"/>
          </a:p>
        </p:txBody>
      </p:sp>
    </p:spTree>
    <p:extLst>
      <p:ext uri="{BB962C8B-B14F-4D97-AF65-F5344CB8AC3E}">
        <p14:creationId xmlns:p14="http://schemas.microsoft.com/office/powerpoint/2010/main" val="3823411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3</a:t>
            </a:fld>
            <a:endParaRPr lang="en-US" dirty="0"/>
          </a:p>
        </p:txBody>
      </p:sp>
    </p:spTree>
    <p:extLst>
      <p:ext uri="{BB962C8B-B14F-4D97-AF65-F5344CB8AC3E}">
        <p14:creationId xmlns:p14="http://schemas.microsoft.com/office/powerpoint/2010/main" val="3807259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4</a:t>
            </a:fld>
            <a:endParaRPr lang="en-US" dirty="0"/>
          </a:p>
        </p:txBody>
      </p:sp>
    </p:spTree>
    <p:extLst>
      <p:ext uri="{BB962C8B-B14F-4D97-AF65-F5344CB8AC3E}">
        <p14:creationId xmlns:p14="http://schemas.microsoft.com/office/powerpoint/2010/main" val="3064294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5</a:t>
            </a:fld>
            <a:endParaRPr lang="en-US" dirty="0"/>
          </a:p>
        </p:txBody>
      </p:sp>
    </p:spTree>
    <p:extLst>
      <p:ext uri="{BB962C8B-B14F-4D97-AF65-F5344CB8AC3E}">
        <p14:creationId xmlns:p14="http://schemas.microsoft.com/office/powerpoint/2010/main" val="1824925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6</a:t>
            </a:fld>
            <a:endParaRPr lang="en-US" dirty="0"/>
          </a:p>
        </p:txBody>
      </p:sp>
    </p:spTree>
    <p:extLst>
      <p:ext uri="{BB962C8B-B14F-4D97-AF65-F5344CB8AC3E}">
        <p14:creationId xmlns:p14="http://schemas.microsoft.com/office/powerpoint/2010/main" val="1791939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8C214C2C-6123-4833-9E07-5B7A129B8A44}" type="slidenum">
              <a:rPr lang="en-US" smtClean="0"/>
              <a:t>7</a:t>
            </a:fld>
            <a:endParaRPr lang="en-US" dirty="0"/>
          </a:p>
        </p:txBody>
      </p:sp>
    </p:spTree>
    <p:extLst>
      <p:ext uri="{BB962C8B-B14F-4D97-AF65-F5344CB8AC3E}">
        <p14:creationId xmlns:p14="http://schemas.microsoft.com/office/powerpoint/2010/main" val="3276827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8</a:t>
            </a:fld>
            <a:endParaRPr lang="en-US" dirty="0"/>
          </a:p>
        </p:txBody>
      </p:sp>
    </p:spTree>
    <p:extLst>
      <p:ext uri="{BB962C8B-B14F-4D97-AF65-F5344CB8AC3E}">
        <p14:creationId xmlns:p14="http://schemas.microsoft.com/office/powerpoint/2010/main" val="60074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9</a:t>
            </a:fld>
            <a:endParaRPr lang="en-US" dirty="0"/>
          </a:p>
        </p:txBody>
      </p:sp>
    </p:spTree>
    <p:extLst>
      <p:ext uri="{BB962C8B-B14F-4D97-AF65-F5344CB8AC3E}">
        <p14:creationId xmlns:p14="http://schemas.microsoft.com/office/powerpoint/2010/main" val="15443298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214C2C-6123-4833-9E07-5B7A129B8A44}" type="slidenum">
              <a:rPr lang="en-US" smtClean="0"/>
              <a:t>10</a:t>
            </a:fld>
            <a:endParaRPr lang="en-US" dirty="0"/>
          </a:p>
        </p:txBody>
      </p:sp>
    </p:spTree>
    <p:extLst>
      <p:ext uri="{BB962C8B-B14F-4D97-AF65-F5344CB8AC3E}">
        <p14:creationId xmlns:p14="http://schemas.microsoft.com/office/powerpoint/2010/main" val="429680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214C2C-6123-4833-9E07-5B7A129B8A44}" type="slidenum">
              <a:rPr lang="en-US" smtClean="0"/>
              <a:t>11</a:t>
            </a:fld>
            <a:endParaRPr lang="en-US" dirty="0"/>
          </a:p>
        </p:txBody>
      </p:sp>
    </p:spTree>
    <p:extLst>
      <p:ext uri="{BB962C8B-B14F-4D97-AF65-F5344CB8AC3E}">
        <p14:creationId xmlns:p14="http://schemas.microsoft.com/office/powerpoint/2010/main" val="40351321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12</a:t>
            </a:fld>
            <a:endParaRPr lang="en-US" dirty="0"/>
          </a:p>
        </p:txBody>
      </p:sp>
    </p:spTree>
    <p:extLst>
      <p:ext uri="{BB962C8B-B14F-4D97-AF65-F5344CB8AC3E}">
        <p14:creationId xmlns:p14="http://schemas.microsoft.com/office/powerpoint/2010/main" val="12623032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13</a:t>
            </a:fld>
            <a:endParaRPr lang="en-US" dirty="0"/>
          </a:p>
        </p:txBody>
      </p:sp>
    </p:spTree>
    <p:extLst>
      <p:ext uri="{BB962C8B-B14F-4D97-AF65-F5344CB8AC3E}">
        <p14:creationId xmlns:p14="http://schemas.microsoft.com/office/powerpoint/2010/main" val="40545502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14</a:t>
            </a:fld>
            <a:endParaRPr lang="en-US" dirty="0"/>
          </a:p>
        </p:txBody>
      </p:sp>
    </p:spTree>
    <p:extLst>
      <p:ext uri="{BB962C8B-B14F-4D97-AF65-F5344CB8AC3E}">
        <p14:creationId xmlns:p14="http://schemas.microsoft.com/office/powerpoint/2010/main" val="24503151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8C214C2C-6123-4833-9E07-5B7A129B8A44}" type="slidenum">
              <a:rPr lang="en-US" smtClean="0"/>
              <a:t>15</a:t>
            </a:fld>
            <a:endParaRPr lang="en-US"/>
          </a:p>
        </p:txBody>
      </p:sp>
    </p:spTree>
    <p:extLst>
      <p:ext uri="{BB962C8B-B14F-4D97-AF65-F5344CB8AC3E}">
        <p14:creationId xmlns:p14="http://schemas.microsoft.com/office/powerpoint/2010/main" val="37095905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16</a:t>
            </a:fld>
            <a:endParaRPr lang="en-US" dirty="0"/>
          </a:p>
        </p:txBody>
      </p:sp>
    </p:spTree>
    <p:extLst>
      <p:ext uri="{BB962C8B-B14F-4D97-AF65-F5344CB8AC3E}">
        <p14:creationId xmlns:p14="http://schemas.microsoft.com/office/powerpoint/2010/main" val="28321363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17</a:t>
            </a:fld>
            <a:endParaRPr lang="en-US" dirty="0"/>
          </a:p>
        </p:txBody>
      </p:sp>
    </p:spTree>
    <p:extLst>
      <p:ext uri="{BB962C8B-B14F-4D97-AF65-F5344CB8AC3E}">
        <p14:creationId xmlns:p14="http://schemas.microsoft.com/office/powerpoint/2010/main" val="9178605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18</a:t>
            </a:fld>
            <a:endParaRPr lang="en-US" dirty="0"/>
          </a:p>
        </p:txBody>
      </p:sp>
    </p:spTree>
    <p:extLst>
      <p:ext uri="{BB962C8B-B14F-4D97-AF65-F5344CB8AC3E}">
        <p14:creationId xmlns:p14="http://schemas.microsoft.com/office/powerpoint/2010/main" val="3747219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8C214C2C-6123-4833-9E07-5B7A129B8A44}" type="slidenum">
              <a:rPr lang="en-US" smtClean="0"/>
              <a:t>19</a:t>
            </a:fld>
            <a:endParaRPr lang="en-US" dirty="0"/>
          </a:p>
        </p:txBody>
      </p:sp>
    </p:spTree>
    <p:extLst>
      <p:ext uri="{BB962C8B-B14F-4D97-AF65-F5344CB8AC3E}">
        <p14:creationId xmlns:p14="http://schemas.microsoft.com/office/powerpoint/2010/main" val="14221359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8C214C2C-6123-4833-9E07-5B7A129B8A44}" type="slidenum">
              <a:rPr lang="en-US" smtClean="0"/>
              <a:t>20</a:t>
            </a:fld>
            <a:endParaRPr lang="en-US" dirty="0"/>
          </a:p>
        </p:txBody>
      </p:sp>
    </p:spTree>
    <p:extLst>
      <p:ext uri="{BB962C8B-B14F-4D97-AF65-F5344CB8AC3E}">
        <p14:creationId xmlns:p14="http://schemas.microsoft.com/office/powerpoint/2010/main" val="28179569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This reflects the consolidations previously identified</a:t>
            </a:r>
          </a:p>
        </p:txBody>
      </p:sp>
      <p:sp>
        <p:nvSpPr>
          <p:cNvPr id="4" name="Slide Number Placeholder 3"/>
          <p:cNvSpPr>
            <a:spLocks noGrp="1"/>
          </p:cNvSpPr>
          <p:nvPr>
            <p:ph type="sldNum" sz="quarter" idx="5"/>
          </p:nvPr>
        </p:nvSpPr>
        <p:spPr/>
        <p:txBody>
          <a:bodyPr/>
          <a:lstStyle/>
          <a:p>
            <a:fld id="{8C214C2C-6123-4833-9E07-5B7A129B8A44}" type="slidenum">
              <a:rPr lang="en-US" smtClean="0"/>
              <a:t>21</a:t>
            </a:fld>
            <a:endParaRPr lang="en-US"/>
          </a:p>
        </p:txBody>
      </p:sp>
    </p:spTree>
    <p:extLst>
      <p:ext uri="{BB962C8B-B14F-4D97-AF65-F5344CB8AC3E}">
        <p14:creationId xmlns:p14="http://schemas.microsoft.com/office/powerpoint/2010/main" val="16182159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22</a:t>
            </a:fld>
            <a:endParaRPr lang="en-US" dirty="0"/>
          </a:p>
        </p:txBody>
      </p:sp>
    </p:spTree>
    <p:extLst>
      <p:ext uri="{BB962C8B-B14F-4D97-AF65-F5344CB8AC3E}">
        <p14:creationId xmlns:p14="http://schemas.microsoft.com/office/powerpoint/2010/main" val="32739908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8C214C2C-6123-4833-9E07-5B7A129B8A44}" type="slidenum">
              <a:rPr lang="en-US" smtClean="0"/>
              <a:t>23</a:t>
            </a:fld>
            <a:endParaRPr lang="en-US" dirty="0"/>
          </a:p>
        </p:txBody>
      </p:sp>
    </p:spTree>
    <p:extLst>
      <p:ext uri="{BB962C8B-B14F-4D97-AF65-F5344CB8AC3E}">
        <p14:creationId xmlns:p14="http://schemas.microsoft.com/office/powerpoint/2010/main" val="18516969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8C214C2C-6123-4833-9E07-5B7A129B8A44}" type="slidenum">
              <a:rPr lang="en-US" smtClean="0"/>
              <a:t>24</a:t>
            </a:fld>
            <a:endParaRPr lang="en-US"/>
          </a:p>
        </p:txBody>
      </p:sp>
    </p:spTree>
    <p:extLst>
      <p:ext uri="{BB962C8B-B14F-4D97-AF65-F5344CB8AC3E}">
        <p14:creationId xmlns:p14="http://schemas.microsoft.com/office/powerpoint/2010/main" val="1281703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25</a:t>
            </a:fld>
            <a:endParaRPr lang="en-US" dirty="0"/>
          </a:p>
        </p:txBody>
      </p:sp>
    </p:spTree>
    <p:extLst>
      <p:ext uri="{BB962C8B-B14F-4D97-AF65-F5344CB8AC3E}">
        <p14:creationId xmlns:p14="http://schemas.microsoft.com/office/powerpoint/2010/main" val="19533882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26</a:t>
            </a:fld>
            <a:endParaRPr lang="en-US" dirty="0"/>
          </a:p>
        </p:txBody>
      </p:sp>
    </p:spTree>
    <p:extLst>
      <p:ext uri="{BB962C8B-B14F-4D97-AF65-F5344CB8AC3E}">
        <p14:creationId xmlns:p14="http://schemas.microsoft.com/office/powerpoint/2010/main" val="17124881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8C214C2C-6123-4833-9E07-5B7A129B8A44}" type="slidenum">
              <a:rPr lang="en-US" smtClean="0"/>
              <a:t>27</a:t>
            </a:fld>
            <a:endParaRPr lang="en-US"/>
          </a:p>
        </p:txBody>
      </p:sp>
    </p:spTree>
    <p:extLst>
      <p:ext uri="{BB962C8B-B14F-4D97-AF65-F5344CB8AC3E}">
        <p14:creationId xmlns:p14="http://schemas.microsoft.com/office/powerpoint/2010/main" val="13274839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28</a:t>
            </a:fld>
            <a:endParaRPr lang="en-US" dirty="0"/>
          </a:p>
        </p:txBody>
      </p:sp>
    </p:spTree>
    <p:extLst>
      <p:ext uri="{BB962C8B-B14F-4D97-AF65-F5344CB8AC3E}">
        <p14:creationId xmlns:p14="http://schemas.microsoft.com/office/powerpoint/2010/main" val="21730779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29</a:t>
            </a:fld>
            <a:endParaRPr lang="en-US" dirty="0"/>
          </a:p>
        </p:txBody>
      </p:sp>
    </p:spTree>
    <p:extLst>
      <p:ext uri="{BB962C8B-B14F-4D97-AF65-F5344CB8AC3E}">
        <p14:creationId xmlns:p14="http://schemas.microsoft.com/office/powerpoint/2010/main" val="26051167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30</a:t>
            </a:fld>
            <a:endParaRPr lang="en-US" dirty="0"/>
          </a:p>
        </p:txBody>
      </p:sp>
    </p:spTree>
    <p:extLst>
      <p:ext uri="{BB962C8B-B14F-4D97-AF65-F5344CB8AC3E}">
        <p14:creationId xmlns:p14="http://schemas.microsoft.com/office/powerpoint/2010/main" val="9053849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31</a:t>
            </a:fld>
            <a:endParaRPr lang="en-US" dirty="0"/>
          </a:p>
        </p:txBody>
      </p:sp>
    </p:spTree>
    <p:extLst>
      <p:ext uri="{BB962C8B-B14F-4D97-AF65-F5344CB8AC3E}">
        <p14:creationId xmlns:p14="http://schemas.microsoft.com/office/powerpoint/2010/main" val="9519296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32</a:t>
            </a:fld>
            <a:endParaRPr lang="en-US" dirty="0"/>
          </a:p>
        </p:txBody>
      </p:sp>
    </p:spTree>
    <p:extLst>
      <p:ext uri="{BB962C8B-B14F-4D97-AF65-F5344CB8AC3E}">
        <p14:creationId xmlns:p14="http://schemas.microsoft.com/office/powerpoint/2010/main" val="41628090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33</a:t>
            </a:fld>
            <a:endParaRPr lang="en-US" dirty="0"/>
          </a:p>
        </p:txBody>
      </p:sp>
    </p:spTree>
    <p:extLst>
      <p:ext uri="{BB962C8B-B14F-4D97-AF65-F5344CB8AC3E}">
        <p14:creationId xmlns:p14="http://schemas.microsoft.com/office/powerpoint/2010/main" val="38563129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34</a:t>
            </a:fld>
            <a:endParaRPr lang="en-US" dirty="0"/>
          </a:p>
        </p:txBody>
      </p:sp>
    </p:spTree>
    <p:extLst>
      <p:ext uri="{BB962C8B-B14F-4D97-AF65-F5344CB8AC3E}">
        <p14:creationId xmlns:p14="http://schemas.microsoft.com/office/powerpoint/2010/main" val="13023365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35</a:t>
            </a:fld>
            <a:endParaRPr lang="en-US" dirty="0"/>
          </a:p>
        </p:txBody>
      </p:sp>
    </p:spTree>
    <p:extLst>
      <p:ext uri="{BB962C8B-B14F-4D97-AF65-F5344CB8AC3E}">
        <p14:creationId xmlns:p14="http://schemas.microsoft.com/office/powerpoint/2010/main" val="29852319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36</a:t>
            </a:fld>
            <a:endParaRPr lang="en-US" dirty="0"/>
          </a:p>
        </p:txBody>
      </p:sp>
    </p:spTree>
    <p:extLst>
      <p:ext uri="{BB962C8B-B14F-4D97-AF65-F5344CB8AC3E}">
        <p14:creationId xmlns:p14="http://schemas.microsoft.com/office/powerpoint/2010/main" val="9259435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37</a:t>
            </a:fld>
            <a:endParaRPr lang="en-US" dirty="0"/>
          </a:p>
        </p:txBody>
      </p:sp>
    </p:spTree>
    <p:extLst>
      <p:ext uri="{BB962C8B-B14F-4D97-AF65-F5344CB8AC3E}">
        <p14:creationId xmlns:p14="http://schemas.microsoft.com/office/powerpoint/2010/main" val="8225561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38</a:t>
            </a:fld>
            <a:endParaRPr lang="en-US" dirty="0"/>
          </a:p>
        </p:txBody>
      </p:sp>
    </p:spTree>
    <p:extLst>
      <p:ext uri="{BB962C8B-B14F-4D97-AF65-F5344CB8AC3E}">
        <p14:creationId xmlns:p14="http://schemas.microsoft.com/office/powerpoint/2010/main" val="19901835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39</a:t>
            </a:fld>
            <a:endParaRPr lang="en-US" dirty="0"/>
          </a:p>
        </p:txBody>
      </p:sp>
    </p:spTree>
    <p:extLst>
      <p:ext uri="{BB962C8B-B14F-4D97-AF65-F5344CB8AC3E}">
        <p14:creationId xmlns:p14="http://schemas.microsoft.com/office/powerpoint/2010/main" val="18016507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40</a:t>
            </a:fld>
            <a:endParaRPr lang="en-US" dirty="0"/>
          </a:p>
        </p:txBody>
      </p:sp>
    </p:spTree>
    <p:extLst>
      <p:ext uri="{BB962C8B-B14F-4D97-AF65-F5344CB8AC3E}">
        <p14:creationId xmlns:p14="http://schemas.microsoft.com/office/powerpoint/2010/main" val="16359841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41</a:t>
            </a:fld>
            <a:endParaRPr lang="en-US" dirty="0"/>
          </a:p>
        </p:txBody>
      </p:sp>
    </p:spTree>
    <p:extLst>
      <p:ext uri="{BB962C8B-B14F-4D97-AF65-F5344CB8AC3E}">
        <p14:creationId xmlns:p14="http://schemas.microsoft.com/office/powerpoint/2010/main" val="13108449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42</a:t>
            </a:fld>
            <a:endParaRPr lang="en-US" dirty="0"/>
          </a:p>
        </p:txBody>
      </p:sp>
    </p:spTree>
    <p:extLst>
      <p:ext uri="{BB962C8B-B14F-4D97-AF65-F5344CB8AC3E}">
        <p14:creationId xmlns:p14="http://schemas.microsoft.com/office/powerpoint/2010/main" val="33243141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43</a:t>
            </a:fld>
            <a:endParaRPr lang="en-US" dirty="0"/>
          </a:p>
        </p:txBody>
      </p:sp>
    </p:spTree>
    <p:extLst>
      <p:ext uri="{BB962C8B-B14F-4D97-AF65-F5344CB8AC3E}">
        <p14:creationId xmlns:p14="http://schemas.microsoft.com/office/powerpoint/2010/main" val="10031307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214C2C-6123-4833-9E07-5B7A129B8A44}" type="slidenum">
              <a:rPr lang="en-US" smtClean="0"/>
              <a:t>44</a:t>
            </a:fld>
            <a:endParaRPr lang="en-US" dirty="0"/>
          </a:p>
        </p:txBody>
      </p:sp>
    </p:spTree>
    <p:extLst>
      <p:ext uri="{BB962C8B-B14F-4D97-AF65-F5344CB8AC3E}">
        <p14:creationId xmlns:p14="http://schemas.microsoft.com/office/powerpoint/2010/main" val="18148526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45</a:t>
            </a:fld>
            <a:endParaRPr lang="en-US" dirty="0"/>
          </a:p>
        </p:txBody>
      </p:sp>
    </p:spTree>
    <p:extLst>
      <p:ext uri="{BB962C8B-B14F-4D97-AF65-F5344CB8AC3E}">
        <p14:creationId xmlns:p14="http://schemas.microsoft.com/office/powerpoint/2010/main" val="10524163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214C2C-6123-4833-9E07-5B7A129B8A44}" type="slidenum">
              <a:rPr lang="en-US" smtClean="0"/>
              <a:t>46</a:t>
            </a:fld>
            <a:endParaRPr lang="en-US" dirty="0"/>
          </a:p>
        </p:txBody>
      </p:sp>
    </p:spTree>
    <p:extLst>
      <p:ext uri="{BB962C8B-B14F-4D97-AF65-F5344CB8AC3E}">
        <p14:creationId xmlns:p14="http://schemas.microsoft.com/office/powerpoint/2010/main" val="8185554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47</a:t>
            </a:fld>
            <a:endParaRPr lang="en-US" dirty="0"/>
          </a:p>
        </p:txBody>
      </p:sp>
    </p:spTree>
    <p:extLst>
      <p:ext uri="{BB962C8B-B14F-4D97-AF65-F5344CB8AC3E}">
        <p14:creationId xmlns:p14="http://schemas.microsoft.com/office/powerpoint/2010/main" val="33141740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48</a:t>
            </a:fld>
            <a:endParaRPr lang="en-US" dirty="0"/>
          </a:p>
        </p:txBody>
      </p:sp>
    </p:spTree>
    <p:extLst>
      <p:ext uri="{BB962C8B-B14F-4D97-AF65-F5344CB8AC3E}">
        <p14:creationId xmlns:p14="http://schemas.microsoft.com/office/powerpoint/2010/main" val="30853440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49</a:t>
            </a:fld>
            <a:endParaRPr lang="en-US" dirty="0"/>
          </a:p>
        </p:txBody>
      </p:sp>
    </p:spTree>
    <p:extLst>
      <p:ext uri="{BB962C8B-B14F-4D97-AF65-F5344CB8AC3E}">
        <p14:creationId xmlns:p14="http://schemas.microsoft.com/office/powerpoint/2010/main" val="4801737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214C2C-6123-4833-9E07-5B7A129B8A44}" type="slidenum">
              <a:rPr lang="en-US" smtClean="0"/>
              <a:t>50</a:t>
            </a:fld>
            <a:endParaRPr lang="en-US" dirty="0"/>
          </a:p>
        </p:txBody>
      </p:sp>
    </p:spTree>
    <p:extLst>
      <p:ext uri="{BB962C8B-B14F-4D97-AF65-F5344CB8AC3E}">
        <p14:creationId xmlns:p14="http://schemas.microsoft.com/office/powerpoint/2010/main" val="1456015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EBD61BD-9832-4567-B1BD-3FFE96704CD7}"/>
              </a:ext>
            </a:extLst>
          </p:cNvPr>
          <p:cNvSpPr/>
          <p:nvPr userDrawn="1"/>
        </p:nvSpPr>
        <p:spPr>
          <a:xfrm>
            <a:off x="0" y="-23215"/>
            <a:ext cx="12192000" cy="51293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E0A95C7-E9D3-4065-8EE1-B1D093DBEF4C}"/>
              </a:ext>
            </a:extLst>
          </p:cNvPr>
          <p:cNvSpPr>
            <a:spLocks noGrp="1"/>
          </p:cNvSpPr>
          <p:nvPr>
            <p:ph type="ctrTitle"/>
          </p:nvPr>
        </p:nvSpPr>
        <p:spPr>
          <a:xfrm>
            <a:off x="497941" y="3642519"/>
            <a:ext cx="11407366" cy="1463635"/>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3F3239-56BE-4D3C-8550-F5CE3D3F59CC}"/>
              </a:ext>
            </a:extLst>
          </p:cNvPr>
          <p:cNvSpPr>
            <a:spLocks noGrp="1"/>
          </p:cNvSpPr>
          <p:nvPr>
            <p:ph type="subTitle" idx="1"/>
          </p:nvPr>
        </p:nvSpPr>
        <p:spPr>
          <a:xfrm>
            <a:off x="497941" y="5202238"/>
            <a:ext cx="11407366" cy="69156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Rectangle 7">
            <a:extLst>
              <a:ext uri="{FF2B5EF4-FFF2-40B4-BE49-F238E27FC236}">
                <a16:creationId xmlns:a16="http://schemas.microsoft.com/office/drawing/2014/main" id="{2F561F26-3681-4FEB-8D3D-F05A1BCEA970}"/>
              </a:ext>
            </a:extLst>
          </p:cNvPr>
          <p:cNvSpPr/>
          <p:nvPr userDrawn="1"/>
        </p:nvSpPr>
        <p:spPr>
          <a:xfrm rot="1794166">
            <a:off x="289108" y="-552744"/>
            <a:ext cx="870946" cy="4434594"/>
          </a:xfrm>
          <a:custGeom>
            <a:avLst/>
            <a:gdLst>
              <a:gd name="connsiteX0" fmla="*/ 0 w 860278"/>
              <a:gd name="connsiteY0" fmla="*/ 0 h 5510188"/>
              <a:gd name="connsiteX1" fmla="*/ 860278 w 860278"/>
              <a:gd name="connsiteY1" fmla="*/ 0 h 5510188"/>
              <a:gd name="connsiteX2" fmla="*/ 860278 w 860278"/>
              <a:gd name="connsiteY2" fmla="*/ 5510188 h 5510188"/>
              <a:gd name="connsiteX3" fmla="*/ 0 w 860278"/>
              <a:gd name="connsiteY3" fmla="*/ 5510188 h 5510188"/>
              <a:gd name="connsiteX4" fmla="*/ 0 w 860278"/>
              <a:gd name="connsiteY4" fmla="*/ 0 h 5510188"/>
              <a:gd name="connsiteX0" fmla="*/ 42004 w 860278"/>
              <a:gd name="connsiteY0" fmla="*/ 837286 h 5510188"/>
              <a:gd name="connsiteX1" fmla="*/ 860278 w 860278"/>
              <a:gd name="connsiteY1" fmla="*/ 0 h 5510188"/>
              <a:gd name="connsiteX2" fmla="*/ 860278 w 860278"/>
              <a:gd name="connsiteY2" fmla="*/ 5510188 h 5510188"/>
              <a:gd name="connsiteX3" fmla="*/ 0 w 860278"/>
              <a:gd name="connsiteY3" fmla="*/ 5510188 h 5510188"/>
              <a:gd name="connsiteX4" fmla="*/ 42004 w 860278"/>
              <a:gd name="connsiteY4" fmla="*/ 837286 h 5510188"/>
              <a:gd name="connsiteX0" fmla="*/ 42004 w 879127"/>
              <a:gd name="connsiteY0" fmla="*/ 514098 h 5187000"/>
              <a:gd name="connsiteX1" fmla="*/ 879127 w 879127"/>
              <a:gd name="connsiteY1" fmla="*/ 0 h 5187000"/>
              <a:gd name="connsiteX2" fmla="*/ 860278 w 879127"/>
              <a:gd name="connsiteY2" fmla="*/ 5187000 h 5187000"/>
              <a:gd name="connsiteX3" fmla="*/ 0 w 879127"/>
              <a:gd name="connsiteY3" fmla="*/ 5187000 h 5187000"/>
              <a:gd name="connsiteX4" fmla="*/ 42004 w 879127"/>
              <a:gd name="connsiteY4" fmla="*/ 514098 h 5187000"/>
              <a:gd name="connsiteX0" fmla="*/ 42004 w 860278"/>
              <a:gd name="connsiteY0" fmla="*/ 475287 h 5148189"/>
              <a:gd name="connsiteX1" fmla="*/ 857495 w 860278"/>
              <a:gd name="connsiteY1" fmla="*/ 0 h 5148189"/>
              <a:gd name="connsiteX2" fmla="*/ 860278 w 860278"/>
              <a:gd name="connsiteY2" fmla="*/ 5148189 h 5148189"/>
              <a:gd name="connsiteX3" fmla="*/ 0 w 860278"/>
              <a:gd name="connsiteY3" fmla="*/ 5148189 h 5148189"/>
              <a:gd name="connsiteX4" fmla="*/ 42004 w 860278"/>
              <a:gd name="connsiteY4" fmla="*/ 475287 h 5148189"/>
              <a:gd name="connsiteX0" fmla="*/ 49913 w 868187"/>
              <a:gd name="connsiteY0" fmla="*/ 475287 h 5148189"/>
              <a:gd name="connsiteX1" fmla="*/ 865404 w 868187"/>
              <a:gd name="connsiteY1" fmla="*/ 0 h 5148189"/>
              <a:gd name="connsiteX2" fmla="*/ 868187 w 868187"/>
              <a:gd name="connsiteY2" fmla="*/ 5148189 h 5148189"/>
              <a:gd name="connsiteX3" fmla="*/ 0 w 868187"/>
              <a:gd name="connsiteY3" fmla="*/ 2963973 h 5148189"/>
              <a:gd name="connsiteX4" fmla="*/ 49913 w 868187"/>
              <a:gd name="connsiteY4" fmla="*/ 475287 h 5148189"/>
              <a:gd name="connsiteX0" fmla="*/ 49913 w 870946"/>
              <a:gd name="connsiteY0" fmla="*/ 475287 h 4434594"/>
              <a:gd name="connsiteX1" fmla="*/ 865404 w 870946"/>
              <a:gd name="connsiteY1" fmla="*/ 0 h 4434594"/>
              <a:gd name="connsiteX2" fmla="*/ 870946 w 870946"/>
              <a:gd name="connsiteY2" fmla="*/ 4434594 h 4434594"/>
              <a:gd name="connsiteX3" fmla="*/ 0 w 870946"/>
              <a:gd name="connsiteY3" fmla="*/ 2963973 h 4434594"/>
              <a:gd name="connsiteX4" fmla="*/ 49913 w 870946"/>
              <a:gd name="connsiteY4" fmla="*/ 475287 h 4434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0946" h="4434594">
                <a:moveTo>
                  <a:pt x="49913" y="475287"/>
                </a:moveTo>
                <a:lnTo>
                  <a:pt x="865404" y="0"/>
                </a:lnTo>
                <a:cubicBezTo>
                  <a:pt x="866332" y="1716063"/>
                  <a:pt x="870018" y="2718531"/>
                  <a:pt x="870946" y="4434594"/>
                </a:cubicBezTo>
                <a:lnTo>
                  <a:pt x="0" y="2963973"/>
                </a:lnTo>
                <a:lnTo>
                  <a:pt x="49913" y="47528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24526D66-4EAC-4EE4-9AB2-AA2AC8E7EA51}"/>
              </a:ext>
            </a:extLst>
          </p:cNvPr>
          <p:cNvSpPr/>
          <p:nvPr userDrawn="1"/>
        </p:nvSpPr>
        <p:spPr>
          <a:xfrm rot="1794166">
            <a:off x="83197" y="-260507"/>
            <a:ext cx="406195" cy="1878966"/>
          </a:xfrm>
          <a:custGeom>
            <a:avLst/>
            <a:gdLst>
              <a:gd name="connsiteX0" fmla="*/ 0 w 390680"/>
              <a:gd name="connsiteY0" fmla="*/ 0 h 5510188"/>
              <a:gd name="connsiteX1" fmla="*/ 390680 w 390680"/>
              <a:gd name="connsiteY1" fmla="*/ 0 h 5510188"/>
              <a:gd name="connsiteX2" fmla="*/ 390680 w 390680"/>
              <a:gd name="connsiteY2" fmla="*/ 5510188 h 5510188"/>
              <a:gd name="connsiteX3" fmla="*/ 0 w 390680"/>
              <a:gd name="connsiteY3" fmla="*/ 5510188 h 5510188"/>
              <a:gd name="connsiteX4" fmla="*/ 0 w 390680"/>
              <a:gd name="connsiteY4" fmla="*/ 0 h 5510188"/>
              <a:gd name="connsiteX0" fmla="*/ 0 w 391699"/>
              <a:gd name="connsiteY0" fmla="*/ 0 h 5510188"/>
              <a:gd name="connsiteX1" fmla="*/ 390680 w 391699"/>
              <a:gd name="connsiteY1" fmla="*/ 0 h 5510188"/>
              <a:gd name="connsiteX2" fmla="*/ 391699 w 391699"/>
              <a:gd name="connsiteY2" fmla="*/ 3479062 h 5510188"/>
              <a:gd name="connsiteX3" fmla="*/ 0 w 391699"/>
              <a:gd name="connsiteY3" fmla="*/ 5510188 h 5510188"/>
              <a:gd name="connsiteX4" fmla="*/ 0 w 391699"/>
              <a:gd name="connsiteY4" fmla="*/ 0 h 5510188"/>
              <a:gd name="connsiteX0" fmla="*/ 0 w 391699"/>
              <a:gd name="connsiteY0" fmla="*/ 0 h 3479062"/>
              <a:gd name="connsiteX1" fmla="*/ 390680 w 391699"/>
              <a:gd name="connsiteY1" fmla="*/ 0 h 3479062"/>
              <a:gd name="connsiteX2" fmla="*/ 391699 w 391699"/>
              <a:gd name="connsiteY2" fmla="*/ 3479062 h 3479062"/>
              <a:gd name="connsiteX3" fmla="*/ 5762 w 391699"/>
              <a:gd name="connsiteY3" fmla="*/ 2799487 h 3479062"/>
              <a:gd name="connsiteX4" fmla="*/ 0 w 391699"/>
              <a:gd name="connsiteY4" fmla="*/ 0 h 3479062"/>
              <a:gd name="connsiteX0" fmla="*/ 0 w 402517"/>
              <a:gd name="connsiteY0" fmla="*/ 0 h 3479062"/>
              <a:gd name="connsiteX1" fmla="*/ 402510 w 402517"/>
              <a:gd name="connsiteY1" fmla="*/ 1549066 h 3479062"/>
              <a:gd name="connsiteX2" fmla="*/ 391699 w 402517"/>
              <a:gd name="connsiteY2" fmla="*/ 3479062 h 3479062"/>
              <a:gd name="connsiteX3" fmla="*/ 5762 w 402517"/>
              <a:gd name="connsiteY3" fmla="*/ 2799487 h 3479062"/>
              <a:gd name="connsiteX4" fmla="*/ 0 w 402517"/>
              <a:gd name="connsiteY4" fmla="*/ 0 h 3479062"/>
              <a:gd name="connsiteX0" fmla="*/ 0 w 403221"/>
              <a:gd name="connsiteY0" fmla="*/ 253334 h 1929996"/>
              <a:gd name="connsiteX1" fmla="*/ 403214 w 403221"/>
              <a:gd name="connsiteY1" fmla="*/ 0 h 1929996"/>
              <a:gd name="connsiteX2" fmla="*/ 392403 w 403221"/>
              <a:gd name="connsiteY2" fmla="*/ 1929996 h 1929996"/>
              <a:gd name="connsiteX3" fmla="*/ 6466 w 403221"/>
              <a:gd name="connsiteY3" fmla="*/ 1250421 h 1929996"/>
              <a:gd name="connsiteX4" fmla="*/ 0 w 403221"/>
              <a:gd name="connsiteY4" fmla="*/ 253334 h 1929996"/>
              <a:gd name="connsiteX0" fmla="*/ 0 w 406195"/>
              <a:gd name="connsiteY0" fmla="*/ 202304 h 1878966"/>
              <a:gd name="connsiteX1" fmla="*/ 406190 w 406195"/>
              <a:gd name="connsiteY1" fmla="*/ 0 h 1878966"/>
              <a:gd name="connsiteX2" fmla="*/ 392403 w 406195"/>
              <a:gd name="connsiteY2" fmla="*/ 1878966 h 1878966"/>
              <a:gd name="connsiteX3" fmla="*/ 6466 w 406195"/>
              <a:gd name="connsiteY3" fmla="*/ 1199391 h 1878966"/>
              <a:gd name="connsiteX4" fmla="*/ 0 w 406195"/>
              <a:gd name="connsiteY4" fmla="*/ 202304 h 18789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195" h="1878966">
                <a:moveTo>
                  <a:pt x="0" y="202304"/>
                </a:moveTo>
                <a:lnTo>
                  <a:pt x="406190" y="0"/>
                </a:lnTo>
                <a:cubicBezTo>
                  <a:pt x="406530" y="1159687"/>
                  <a:pt x="392063" y="719279"/>
                  <a:pt x="392403" y="1878966"/>
                </a:cubicBezTo>
                <a:lnTo>
                  <a:pt x="6466" y="1199391"/>
                </a:lnTo>
                <a:cubicBezTo>
                  <a:pt x="4545" y="266229"/>
                  <a:pt x="1921" y="1135466"/>
                  <a:pt x="0" y="20230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785A1D09-EBA0-4915-85A6-B8C5D5288D51}"/>
              </a:ext>
            </a:extLst>
          </p:cNvPr>
          <p:cNvSpPr/>
          <p:nvPr userDrawn="1"/>
        </p:nvSpPr>
        <p:spPr>
          <a:xfrm rot="9000000">
            <a:off x="260028" y="6103368"/>
            <a:ext cx="467354" cy="1191371"/>
          </a:xfrm>
          <a:custGeom>
            <a:avLst/>
            <a:gdLst>
              <a:gd name="connsiteX0" fmla="*/ 0 w 390680"/>
              <a:gd name="connsiteY0" fmla="*/ 0 h 1217495"/>
              <a:gd name="connsiteX1" fmla="*/ 390680 w 390680"/>
              <a:gd name="connsiteY1" fmla="*/ 0 h 1217495"/>
              <a:gd name="connsiteX2" fmla="*/ 390680 w 390680"/>
              <a:gd name="connsiteY2" fmla="*/ 1217495 h 1217495"/>
              <a:gd name="connsiteX3" fmla="*/ 0 w 390680"/>
              <a:gd name="connsiteY3" fmla="*/ 1217495 h 1217495"/>
              <a:gd name="connsiteX4" fmla="*/ 0 w 390680"/>
              <a:gd name="connsiteY4" fmla="*/ 0 h 1217495"/>
              <a:gd name="connsiteX0" fmla="*/ 0 w 433064"/>
              <a:gd name="connsiteY0" fmla="*/ 0 h 1250764"/>
              <a:gd name="connsiteX1" fmla="*/ 390680 w 433064"/>
              <a:gd name="connsiteY1" fmla="*/ 0 h 1250764"/>
              <a:gd name="connsiteX2" fmla="*/ 433064 w 433064"/>
              <a:gd name="connsiteY2" fmla="*/ 1250764 h 1250764"/>
              <a:gd name="connsiteX3" fmla="*/ 0 w 433064"/>
              <a:gd name="connsiteY3" fmla="*/ 1217495 h 1250764"/>
              <a:gd name="connsiteX4" fmla="*/ 0 w 433064"/>
              <a:gd name="connsiteY4" fmla="*/ 0 h 1250764"/>
              <a:gd name="connsiteX0" fmla="*/ 0 w 433064"/>
              <a:gd name="connsiteY0" fmla="*/ 0 h 1250764"/>
              <a:gd name="connsiteX1" fmla="*/ 390680 w 433064"/>
              <a:gd name="connsiteY1" fmla="*/ 0 h 1250764"/>
              <a:gd name="connsiteX2" fmla="*/ 433064 w 433064"/>
              <a:gd name="connsiteY2" fmla="*/ 1250764 h 1250764"/>
              <a:gd name="connsiteX3" fmla="*/ 79262 w 433064"/>
              <a:gd name="connsiteY3" fmla="*/ 1034488 h 1250764"/>
              <a:gd name="connsiteX4" fmla="*/ 0 w 433064"/>
              <a:gd name="connsiteY4" fmla="*/ 0 h 1250764"/>
              <a:gd name="connsiteX0" fmla="*/ 0 w 444494"/>
              <a:gd name="connsiteY0" fmla="*/ 0 h 1230966"/>
              <a:gd name="connsiteX1" fmla="*/ 390680 w 444494"/>
              <a:gd name="connsiteY1" fmla="*/ 0 h 1230966"/>
              <a:gd name="connsiteX2" fmla="*/ 444494 w 444494"/>
              <a:gd name="connsiteY2" fmla="*/ 1230966 h 1230966"/>
              <a:gd name="connsiteX3" fmla="*/ 79262 w 444494"/>
              <a:gd name="connsiteY3" fmla="*/ 1034488 h 1230966"/>
              <a:gd name="connsiteX4" fmla="*/ 0 w 444494"/>
              <a:gd name="connsiteY4" fmla="*/ 0 h 1230966"/>
              <a:gd name="connsiteX0" fmla="*/ 0 w 444494"/>
              <a:gd name="connsiteY0" fmla="*/ 0 h 1230966"/>
              <a:gd name="connsiteX1" fmla="*/ 403531 w 444494"/>
              <a:gd name="connsiteY1" fmla="*/ 297780 h 1230966"/>
              <a:gd name="connsiteX2" fmla="*/ 444494 w 444494"/>
              <a:gd name="connsiteY2" fmla="*/ 1230966 h 1230966"/>
              <a:gd name="connsiteX3" fmla="*/ 79262 w 444494"/>
              <a:gd name="connsiteY3" fmla="*/ 1034488 h 1230966"/>
              <a:gd name="connsiteX4" fmla="*/ 0 w 444494"/>
              <a:gd name="connsiteY4" fmla="*/ 0 h 1230966"/>
              <a:gd name="connsiteX0" fmla="*/ 0 w 467354"/>
              <a:gd name="connsiteY0" fmla="*/ 0 h 1191371"/>
              <a:gd name="connsiteX1" fmla="*/ 426391 w 467354"/>
              <a:gd name="connsiteY1" fmla="*/ 258185 h 1191371"/>
              <a:gd name="connsiteX2" fmla="*/ 467354 w 467354"/>
              <a:gd name="connsiteY2" fmla="*/ 1191371 h 1191371"/>
              <a:gd name="connsiteX3" fmla="*/ 102122 w 467354"/>
              <a:gd name="connsiteY3" fmla="*/ 994893 h 1191371"/>
              <a:gd name="connsiteX4" fmla="*/ 0 w 467354"/>
              <a:gd name="connsiteY4" fmla="*/ 0 h 11913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354" h="1191371">
                <a:moveTo>
                  <a:pt x="0" y="0"/>
                </a:moveTo>
                <a:lnTo>
                  <a:pt x="426391" y="258185"/>
                </a:lnTo>
                <a:lnTo>
                  <a:pt x="467354" y="1191371"/>
                </a:lnTo>
                <a:lnTo>
                  <a:pt x="102122" y="9948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1F983F4-7194-4FD9-9127-A27D3363EEB0}"/>
              </a:ext>
            </a:extLst>
          </p:cNvPr>
          <p:cNvSpPr/>
          <p:nvPr userDrawn="1"/>
        </p:nvSpPr>
        <p:spPr>
          <a:xfrm rot="6160443">
            <a:off x="4933176" y="-6225138"/>
            <a:ext cx="2834956" cy="12634581"/>
          </a:xfrm>
          <a:custGeom>
            <a:avLst/>
            <a:gdLst>
              <a:gd name="connsiteX0" fmla="*/ 0 w 2836559"/>
              <a:gd name="connsiteY0" fmla="*/ 0 h 13540076"/>
              <a:gd name="connsiteX1" fmla="*/ 2836559 w 2836559"/>
              <a:gd name="connsiteY1" fmla="*/ 0 h 13540076"/>
              <a:gd name="connsiteX2" fmla="*/ 2836559 w 2836559"/>
              <a:gd name="connsiteY2" fmla="*/ 13540076 h 13540076"/>
              <a:gd name="connsiteX3" fmla="*/ 0 w 2836559"/>
              <a:gd name="connsiteY3" fmla="*/ 13540076 h 13540076"/>
              <a:gd name="connsiteX4" fmla="*/ 0 w 2836559"/>
              <a:gd name="connsiteY4" fmla="*/ 0 h 13540076"/>
              <a:gd name="connsiteX0" fmla="*/ 0 w 2836559"/>
              <a:gd name="connsiteY0" fmla="*/ 0 h 13540076"/>
              <a:gd name="connsiteX1" fmla="*/ 2836559 w 2836559"/>
              <a:gd name="connsiteY1" fmla="*/ 0 h 13540076"/>
              <a:gd name="connsiteX2" fmla="*/ 2836559 w 2836559"/>
              <a:gd name="connsiteY2" fmla="*/ 13540076 h 13540076"/>
              <a:gd name="connsiteX3" fmla="*/ 2510811 w 2836559"/>
              <a:gd name="connsiteY3" fmla="*/ 12514628 h 13540076"/>
              <a:gd name="connsiteX4" fmla="*/ 0 w 2836559"/>
              <a:gd name="connsiteY4" fmla="*/ 0 h 13540076"/>
              <a:gd name="connsiteX0" fmla="*/ 0 w 2836559"/>
              <a:gd name="connsiteY0" fmla="*/ 0 h 13540076"/>
              <a:gd name="connsiteX1" fmla="*/ 2836559 w 2836559"/>
              <a:gd name="connsiteY1" fmla="*/ 0 h 13540076"/>
              <a:gd name="connsiteX2" fmla="*/ 2836559 w 2836559"/>
              <a:gd name="connsiteY2" fmla="*/ 13540076 h 13540076"/>
              <a:gd name="connsiteX3" fmla="*/ 2786806 w 2836559"/>
              <a:gd name="connsiteY3" fmla="*/ 12491612 h 13540076"/>
              <a:gd name="connsiteX4" fmla="*/ 0 w 2836559"/>
              <a:gd name="connsiteY4" fmla="*/ 0 h 13540076"/>
              <a:gd name="connsiteX0" fmla="*/ 0 w 2836559"/>
              <a:gd name="connsiteY0" fmla="*/ 0 h 13540076"/>
              <a:gd name="connsiteX1" fmla="*/ 2836559 w 2836559"/>
              <a:gd name="connsiteY1" fmla="*/ 0 h 13540076"/>
              <a:gd name="connsiteX2" fmla="*/ 2836559 w 2836559"/>
              <a:gd name="connsiteY2" fmla="*/ 13540076 h 13540076"/>
              <a:gd name="connsiteX3" fmla="*/ 0 w 2836559"/>
              <a:gd name="connsiteY3" fmla="*/ 0 h 13540076"/>
              <a:gd name="connsiteX0" fmla="*/ 0 w 2836559"/>
              <a:gd name="connsiteY0" fmla="*/ 0 h 12605591"/>
              <a:gd name="connsiteX1" fmla="*/ 2836559 w 2836559"/>
              <a:gd name="connsiteY1" fmla="*/ 0 h 12605591"/>
              <a:gd name="connsiteX2" fmla="*/ 2720132 w 2836559"/>
              <a:gd name="connsiteY2" fmla="*/ 12605591 h 12605591"/>
              <a:gd name="connsiteX3" fmla="*/ 0 w 2836559"/>
              <a:gd name="connsiteY3" fmla="*/ 0 h 12605591"/>
              <a:gd name="connsiteX0" fmla="*/ 0 w 2836559"/>
              <a:gd name="connsiteY0" fmla="*/ 0 h 12634581"/>
              <a:gd name="connsiteX1" fmla="*/ 2836559 w 2836559"/>
              <a:gd name="connsiteY1" fmla="*/ 0 h 12634581"/>
              <a:gd name="connsiteX2" fmla="*/ 2695410 w 2836559"/>
              <a:gd name="connsiteY2" fmla="*/ 12634581 h 12634581"/>
              <a:gd name="connsiteX3" fmla="*/ 0 w 2836559"/>
              <a:gd name="connsiteY3" fmla="*/ 0 h 12634581"/>
              <a:gd name="connsiteX0" fmla="*/ 0 w 2834956"/>
              <a:gd name="connsiteY0" fmla="*/ 632275 h 12634581"/>
              <a:gd name="connsiteX1" fmla="*/ 2834956 w 2834956"/>
              <a:gd name="connsiteY1" fmla="*/ 0 h 12634581"/>
              <a:gd name="connsiteX2" fmla="*/ 2693807 w 2834956"/>
              <a:gd name="connsiteY2" fmla="*/ 12634581 h 12634581"/>
              <a:gd name="connsiteX3" fmla="*/ 0 w 2834956"/>
              <a:gd name="connsiteY3" fmla="*/ 632275 h 12634581"/>
            </a:gdLst>
            <a:ahLst/>
            <a:cxnLst>
              <a:cxn ang="0">
                <a:pos x="connsiteX0" y="connsiteY0"/>
              </a:cxn>
              <a:cxn ang="0">
                <a:pos x="connsiteX1" y="connsiteY1"/>
              </a:cxn>
              <a:cxn ang="0">
                <a:pos x="connsiteX2" y="connsiteY2"/>
              </a:cxn>
              <a:cxn ang="0">
                <a:pos x="connsiteX3" y="connsiteY3"/>
              </a:cxn>
            </a:cxnLst>
            <a:rect l="l" t="t" r="r" b="b"/>
            <a:pathLst>
              <a:path w="2834956" h="12634581">
                <a:moveTo>
                  <a:pt x="0" y="632275"/>
                </a:moveTo>
                <a:lnTo>
                  <a:pt x="2834956" y="0"/>
                </a:lnTo>
                <a:lnTo>
                  <a:pt x="2693807" y="12634581"/>
                </a:lnTo>
                <a:lnTo>
                  <a:pt x="0" y="63227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2" name="Rectangle 11">
            <a:extLst>
              <a:ext uri="{FF2B5EF4-FFF2-40B4-BE49-F238E27FC236}">
                <a16:creationId xmlns:a16="http://schemas.microsoft.com/office/drawing/2014/main" id="{4C7F58CD-5286-4C22-8CC1-0A8C4F4C1DFC}"/>
              </a:ext>
            </a:extLst>
          </p:cNvPr>
          <p:cNvSpPr/>
          <p:nvPr userDrawn="1"/>
        </p:nvSpPr>
        <p:spPr>
          <a:xfrm rot="9000000">
            <a:off x="-149090" y="6303155"/>
            <a:ext cx="440931" cy="956793"/>
          </a:xfrm>
          <a:custGeom>
            <a:avLst/>
            <a:gdLst>
              <a:gd name="connsiteX0" fmla="*/ 0 w 655894"/>
              <a:gd name="connsiteY0" fmla="*/ 0 h 1217495"/>
              <a:gd name="connsiteX1" fmla="*/ 655894 w 655894"/>
              <a:gd name="connsiteY1" fmla="*/ 0 h 1217495"/>
              <a:gd name="connsiteX2" fmla="*/ 655894 w 655894"/>
              <a:gd name="connsiteY2" fmla="*/ 1217495 h 1217495"/>
              <a:gd name="connsiteX3" fmla="*/ 0 w 655894"/>
              <a:gd name="connsiteY3" fmla="*/ 1217495 h 1217495"/>
              <a:gd name="connsiteX4" fmla="*/ 0 w 655894"/>
              <a:gd name="connsiteY4" fmla="*/ 0 h 1217495"/>
              <a:gd name="connsiteX0" fmla="*/ 0 w 655894"/>
              <a:gd name="connsiteY0" fmla="*/ 0 h 1217495"/>
              <a:gd name="connsiteX1" fmla="*/ 655894 w 655894"/>
              <a:gd name="connsiteY1" fmla="*/ 0 h 1217495"/>
              <a:gd name="connsiteX2" fmla="*/ 450994 w 655894"/>
              <a:gd name="connsiteY2" fmla="*/ 536072 h 1217495"/>
              <a:gd name="connsiteX3" fmla="*/ 0 w 655894"/>
              <a:gd name="connsiteY3" fmla="*/ 1217495 h 1217495"/>
              <a:gd name="connsiteX4" fmla="*/ 0 w 655894"/>
              <a:gd name="connsiteY4" fmla="*/ 0 h 1217495"/>
              <a:gd name="connsiteX0" fmla="*/ 0 w 655894"/>
              <a:gd name="connsiteY0" fmla="*/ 0 h 1217495"/>
              <a:gd name="connsiteX1" fmla="*/ 655894 w 655894"/>
              <a:gd name="connsiteY1" fmla="*/ 0 h 1217495"/>
              <a:gd name="connsiteX2" fmla="*/ 430176 w 655894"/>
              <a:gd name="connsiteY2" fmla="*/ 541650 h 1217495"/>
              <a:gd name="connsiteX3" fmla="*/ 0 w 655894"/>
              <a:gd name="connsiteY3" fmla="*/ 1217495 h 1217495"/>
              <a:gd name="connsiteX4" fmla="*/ 0 w 655894"/>
              <a:gd name="connsiteY4" fmla="*/ 0 h 1217495"/>
              <a:gd name="connsiteX0" fmla="*/ 0 w 655894"/>
              <a:gd name="connsiteY0" fmla="*/ 0 h 1246954"/>
              <a:gd name="connsiteX1" fmla="*/ 655894 w 655894"/>
              <a:gd name="connsiteY1" fmla="*/ 0 h 1246954"/>
              <a:gd name="connsiteX2" fmla="*/ 430176 w 655894"/>
              <a:gd name="connsiteY2" fmla="*/ 541650 h 1246954"/>
              <a:gd name="connsiteX3" fmla="*/ 35784 w 655894"/>
              <a:gd name="connsiteY3" fmla="*/ 1246954 h 1246954"/>
              <a:gd name="connsiteX4" fmla="*/ 0 w 655894"/>
              <a:gd name="connsiteY4" fmla="*/ 0 h 1246954"/>
              <a:gd name="connsiteX0" fmla="*/ 0 w 430176"/>
              <a:gd name="connsiteY0" fmla="*/ 0 h 1246954"/>
              <a:gd name="connsiteX1" fmla="*/ 314562 w 430176"/>
              <a:gd name="connsiteY1" fmla="*/ 454045 h 1246954"/>
              <a:gd name="connsiteX2" fmla="*/ 430176 w 430176"/>
              <a:gd name="connsiteY2" fmla="*/ 541650 h 1246954"/>
              <a:gd name="connsiteX3" fmla="*/ 35784 w 430176"/>
              <a:gd name="connsiteY3" fmla="*/ 1246954 h 1246954"/>
              <a:gd name="connsiteX4" fmla="*/ 0 w 430176"/>
              <a:gd name="connsiteY4" fmla="*/ 0 h 1246954"/>
              <a:gd name="connsiteX0" fmla="*/ 0 w 430176"/>
              <a:gd name="connsiteY0" fmla="*/ 0 h 1246954"/>
              <a:gd name="connsiteX1" fmla="*/ 430176 w 430176"/>
              <a:gd name="connsiteY1" fmla="*/ 541650 h 1246954"/>
              <a:gd name="connsiteX2" fmla="*/ 35784 w 430176"/>
              <a:gd name="connsiteY2" fmla="*/ 1246954 h 1246954"/>
              <a:gd name="connsiteX3" fmla="*/ 0 w 430176"/>
              <a:gd name="connsiteY3" fmla="*/ 0 h 1246954"/>
              <a:gd name="connsiteX0" fmla="*/ 0 w 440932"/>
              <a:gd name="connsiteY0" fmla="*/ 0 h 954004"/>
              <a:gd name="connsiteX1" fmla="*/ 440932 w 440932"/>
              <a:gd name="connsiteY1" fmla="*/ 248700 h 954004"/>
              <a:gd name="connsiteX2" fmla="*/ 46540 w 440932"/>
              <a:gd name="connsiteY2" fmla="*/ 954004 h 954004"/>
              <a:gd name="connsiteX3" fmla="*/ 0 w 440932"/>
              <a:gd name="connsiteY3" fmla="*/ 0 h 954004"/>
              <a:gd name="connsiteX0" fmla="*/ 0 w 421882"/>
              <a:gd name="connsiteY0" fmla="*/ 0 h 986999"/>
              <a:gd name="connsiteX1" fmla="*/ 421882 w 421882"/>
              <a:gd name="connsiteY1" fmla="*/ 281695 h 986999"/>
              <a:gd name="connsiteX2" fmla="*/ 27490 w 421882"/>
              <a:gd name="connsiteY2" fmla="*/ 986999 h 986999"/>
              <a:gd name="connsiteX3" fmla="*/ 0 w 421882"/>
              <a:gd name="connsiteY3" fmla="*/ 0 h 986999"/>
              <a:gd name="connsiteX0" fmla="*/ 0 w 447531"/>
              <a:gd name="connsiteY0" fmla="*/ 0 h 986999"/>
              <a:gd name="connsiteX1" fmla="*/ 447531 w 447531"/>
              <a:gd name="connsiteY1" fmla="*/ 252509 h 986999"/>
              <a:gd name="connsiteX2" fmla="*/ 27490 w 447531"/>
              <a:gd name="connsiteY2" fmla="*/ 986999 h 986999"/>
              <a:gd name="connsiteX3" fmla="*/ 0 w 447531"/>
              <a:gd name="connsiteY3" fmla="*/ 0 h 986999"/>
              <a:gd name="connsiteX0" fmla="*/ 0 w 447531"/>
              <a:gd name="connsiteY0" fmla="*/ 0 h 960603"/>
              <a:gd name="connsiteX1" fmla="*/ 447531 w 447531"/>
              <a:gd name="connsiteY1" fmla="*/ 252509 h 960603"/>
              <a:gd name="connsiteX2" fmla="*/ 42730 w 447531"/>
              <a:gd name="connsiteY2" fmla="*/ 960603 h 960603"/>
              <a:gd name="connsiteX3" fmla="*/ 0 w 447531"/>
              <a:gd name="connsiteY3" fmla="*/ 0 h 960603"/>
              <a:gd name="connsiteX0" fmla="*/ 0 w 440931"/>
              <a:gd name="connsiteY0" fmla="*/ 0 h 956793"/>
              <a:gd name="connsiteX1" fmla="*/ 440931 w 440931"/>
              <a:gd name="connsiteY1" fmla="*/ 248699 h 956793"/>
              <a:gd name="connsiteX2" fmla="*/ 36130 w 440931"/>
              <a:gd name="connsiteY2" fmla="*/ 956793 h 956793"/>
              <a:gd name="connsiteX3" fmla="*/ 0 w 440931"/>
              <a:gd name="connsiteY3" fmla="*/ 0 h 956793"/>
            </a:gdLst>
            <a:ahLst/>
            <a:cxnLst>
              <a:cxn ang="0">
                <a:pos x="connsiteX0" y="connsiteY0"/>
              </a:cxn>
              <a:cxn ang="0">
                <a:pos x="connsiteX1" y="connsiteY1"/>
              </a:cxn>
              <a:cxn ang="0">
                <a:pos x="connsiteX2" y="connsiteY2"/>
              </a:cxn>
              <a:cxn ang="0">
                <a:pos x="connsiteX3" y="connsiteY3"/>
              </a:cxn>
            </a:cxnLst>
            <a:rect l="l" t="t" r="r" b="b"/>
            <a:pathLst>
              <a:path w="440931" h="956793">
                <a:moveTo>
                  <a:pt x="0" y="0"/>
                </a:moveTo>
                <a:lnTo>
                  <a:pt x="440931" y="248699"/>
                </a:lnTo>
                <a:lnTo>
                  <a:pt x="36130" y="956793"/>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377B9FDD-FDDE-45E9-8B5C-69D43AE67AE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1576" b="28969"/>
          <a:stretch/>
        </p:blipFill>
        <p:spPr>
          <a:xfrm>
            <a:off x="8802064" y="258406"/>
            <a:ext cx="3225066" cy="1594942"/>
          </a:xfrm>
          <a:prstGeom prst="rect">
            <a:avLst/>
          </a:prstGeom>
        </p:spPr>
      </p:pic>
    </p:spTree>
    <p:extLst>
      <p:ext uri="{BB962C8B-B14F-4D97-AF65-F5344CB8AC3E}">
        <p14:creationId xmlns:p14="http://schemas.microsoft.com/office/powerpoint/2010/main" val="1380375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79817-F9D4-45FE-AAAC-FB06D1C2782F}"/>
              </a:ext>
            </a:extLst>
          </p:cNvPr>
          <p:cNvSpPr>
            <a:spLocks noGrp="1"/>
          </p:cNvSpPr>
          <p:nvPr>
            <p:ph type="title"/>
          </p:nvPr>
        </p:nvSpPr>
        <p:spPr/>
        <p:txBody>
          <a:bodyPr/>
          <a:lstStyle>
            <a:lvl1pPr>
              <a:defRPr>
                <a:solidFill>
                  <a:schemeClr val="accent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D0787FF-C274-463D-B440-10458B5655A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6DE539B4-6A13-4D38-BAEF-7DCEB07139F0}"/>
              </a:ext>
            </a:extLst>
          </p:cNvPr>
          <p:cNvSpPr>
            <a:spLocks noGrp="1"/>
          </p:cNvSpPr>
          <p:nvPr>
            <p:ph type="ftr" sz="quarter" idx="3"/>
          </p:nvPr>
        </p:nvSpPr>
        <p:spPr>
          <a:xfrm>
            <a:off x="7239000" y="6492875"/>
            <a:ext cx="4114800" cy="365125"/>
          </a:xfrm>
          <a:prstGeom prst="rect">
            <a:avLst/>
          </a:prstGeom>
        </p:spPr>
        <p:txBody>
          <a:bodyPr vert="horz" lIns="91440" tIns="45720" rIns="91440" bIns="45720" rtlCol="0" anchor="ctr"/>
          <a:lstStyle>
            <a:lvl1pPr algn="ctr">
              <a:defRPr sz="1200">
                <a:solidFill>
                  <a:schemeClr val="bg1"/>
                </a:solidFill>
              </a:defRPr>
            </a:lvl1pPr>
          </a:lstStyle>
          <a:p>
            <a:pPr algn="r"/>
            <a:r>
              <a:rPr lang="en-US" dirty="0"/>
              <a:t>City of Tavares Comprehensive Plan 2040</a:t>
            </a:r>
          </a:p>
        </p:txBody>
      </p:sp>
    </p:spTree>
    <p:extLst>
      <p:ext uri="{BB962C8B-B14F-4D97-AF65-F5344CB8AC3E}">
        <p14:creationId xmlns:p14="http://schemas.microsoft.com/office/powerpoint/2010/main" val="3657558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F2621-B6C6-4BAD-BB02-20DF7C0710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919AD8-CFCD-40B6-929C-9A475AD4EC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a:extLst>
              <a:ext uri="{FF2B5EF4-FFF2-40B4-BE49-F238E27FC236}">
                <a16:creationId xmlns:a16="http://schemas.microsoft.com/office/drawing/2014/main" id="{03C27D05-C368-4815-9536-CE9EC6A8E308}"/>
              </a:ext>
            </a:extLst>
          </p:cNvPr>
          <p:cNvSpPr>
            <a:spLocks noGrp="1"/>
          </p:cNvSpPr>
          <p:nvPr>
            <p:ph type="sldNum" sz="quarter" idx="12"/>
          </p:nvPr>
        </p:nvSpPr>
        <p:spPr>
          <a:xfrm>
            <a:off x="8610600" y="6356350"/>
            <a:ext cx="2743200" cy="365125"/>
          </a:xfrm>
          <a:prstGeom prst="rect">
            <a:avLst/>
          </a:prstGeom>
        </p:spPr>
        <p:txBody>
          <a:bodyPr/>
          <a:lstStyle/>
          <a:p>
            <a:fld id="{89214ACB-78E4-4F8D-89B0-1522C3D8CAE4}" type="slidenum">
              <a:rPr lang="en-US" smtClean="0"/>
              <a:t>‹#›</a:t>
            </a:fld>
            <a:endParaRPr lang="en-US" dirty="0"/>
          </a:p>
        </p:txBody>
      </p:sp>
    </p:spTree>
    <p:extLst>
      <p:ext uri="{BB962C8B-B14F-4D97-AF65-F5344CB8AC3E}">
        <p14:creationId xmlns:p14="http://schemas.microsoft.com/office/powerpoint/2010/main" val="3781160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8B482-03CD-4272-8146-40AC9C27CE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F69D40-8559-49A1-8FDA-21C692C1084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770C81C-4B3B-4EF5-961C-31B055D6815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9112286-39D0-4B9A-B969-67E8893539B3}"/>
              </a:ext>
            </a:extLst>
          </p:cNvPr>
          <p:cNvSpPr>
            <a:spLocks noGrp="1"/>
          </p:cNvSpPr>
          <p:nvPr>
            <p:ph type="dt" sz="half" idx="10"/>
          </p:nvPr>
        </p:nvSpPr>
        <p:spPr>
          <a:xfrm>
            <a:off x="838200" y="6356350"/>
            <a:ext cx="2743200" cy="365125"/>
          </a:xfrm>
          <a:prstGeom prst="rect">
            <a:avLst/>
          </a:prstGeom>
        </p:spPr>
        <p:txBody>
          <a:bodyPr/>
          <a:lstStyle/>
          <a:p>
            <a:fld id="{B665A880-D1F2-4B10-9B93-1495FCA60EEF}" type="datetimeFigureOut">
              <a:rPr lang="en-US" smtClean="0"/>
              <a:t>10/30/2019</a:t>
            </a:fld>
            <a:endParaRPr lang="en-US" dirty="0"/>
          </a:p>
        </p:txBody>
      </p:sp>
      <p:sp>
        <p:nvSpPr>
          <p:cNvPr id="6" name="Footer Placeholder 5">
            <a:extLst>
              <a:ext uri="{FF2B5EF4-FFF2-40B4-BE49-F238E27FC236}">
                <a16:creationId xmlns:a16="http://schemas.microsoft.com/office/drawing/2014/main" id="{D437D47D-F172-42FA-8BFE-3BE8974190F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A33D80C-4C58-44B0-86C6-995D89729A85}"/>
              </a:ext>
            </a:extLst>
          </p:cNvPr>
          <p:cNvSpPr>
            <a:spLocks noGrp="1"/>
          </p:cNvSpPr>
          <p:nvPr>
            <p:ph type="sldNum" sz="quarter" idx="12"/>
          </p:nvPr>
        </p:nvSpPr>
        <p:spPr>
          <a:xfrm>
            <a:off x="8610600" y="6356350"/>
            <a:ext cx="2743200" cy="365125"/>
          </a:xfrm>
          <a:prstGeom prst="rect">
            <a:avLst/>
          </a:prstGeom>
        </p:spPr>
        <p:txBody>
          <a:bodyPr/>
          <a:lstStyle/>
          <a:p>
            <a:fld id="{89214ACB-78E4-4F8D-89B0-1522C3D8CAE4}" type="slidenum">
              <a:rPr lang="en-US" smtClean="0"/>
              <a:t>‹#›</a:t>
            </a:fld>
            <a:endParaRPr lang="en-US" dirty="0"/>
          </a:p>
        </p:txBody>
      </p:sp>
    </p:spTree>
    <p:extLst>
      <p:ext uri="{BB962C8B-B14F-4D97-AF65-F5344CB8AC3E}">
        <p14:creationId xmlns:p14="http://schemas.microsoft.com/office/powerpoint/2010/main" val="2220852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20D68-4D95-435B-90EB-446B6E77682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AB2F730-BAED-476B-9613-54AB573A15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341377B-AE40-4A9D-9AE5-54C7044F750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3A56C35-E59D-4D7F-8168-3951CA2DCB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2F3133D-C47F-4328-A423-64A2F973F66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0B9B24-A3A9-44F2-A617-474817495AA6}"/>
              </a:ext>
            </a:extLst>
          </p:cNvPr>
          <p:cNvSpPr>
            <a:spLocks noGrp="1"/>
          </p:cNvSpPr>
          <p:nvPr>
            <p:ph type="dt" sz="half" idx="10"/>
          </p:nvPr>
        </p:nvSpPr>
        <p:spPr>
          <a:xfrm>
            <a:off x="838200" y="6356350"/>
            <a:ext cx="2743200" cy="365125"/>
          </a:xfrm>
          <a:prstGeom prst="rect">
            <a:avLst/>
          </a:prstGeom>
        </p:spPr>
        <p:txBody>
          <a:bodyPr/>
          <a:lstStyle/>
          <a:p>
            <a:fld id="{B665A880-D1F2-4B10-9B93-1495FCA60EEF}" type="datetimeFigureOut">
              <a:rPr lang="en-US" smtClean="0"/>
              <a:t>10/30/2019</a:t>
            </a:fld>
            <a:endParaRPr lang="en-US" dirty="0"/>
          </a:p>
        </p:txBody>
      </p:sp>
      <p:sp>
        <p:nvSpPr>
          <p:cNvPr id="8" name="Footer Placeholder 7">
            <a:extLst>
              <a:ext uri="{FF2B5EF4-FFF2-40B4-BE49-F238E27FC236}">
                <a16:creationId xmlns:a16="http://schemas.microsoft.com/office/drawing/2014/main" id="{637E82F9-A5F7-4AA1-8835-A6A24F530A2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8469696-6BF3-41F0-9250-C9982ECDAD6A}"/>
              </a:ext>
            </a:extLst>
          </p:cNvPr>
          <p:cNvSpPr>
            <a:spLocks noGrp="1"/>
          </p:cNvSpPr>
          <p:nvPr>
            <p:ph type="sldNum" sz="quarter" idx="12"/>
          </p:nvPr>
        </p:nvSpPr>
        <p:spPr>
          <a:xfrm>
            <a:off x="8610600" y="6356350"/>
            <a:ext cx="2743200" cy="365125"/>
          </a:xfrm>
          <a:prstGeom prst="rect">
            <a:avLst/>
          </a:prstGeom>
        </p:spPr>
        <p:txBody>
          <a:bodyPr/>
          <a:lstStyle/>
          <a:p>
            <a:fld id="{89214ACB-78E4-4F8D-89B0-1522C3D8CAE4}" type="slidenum">
              <a:rPr lang="en-US" smtClean="0"/>
              <a:t>‹#›</a:t>
            </a:fld>
            <a:endParaRPr lang="en-US" dirty="0"/>
          </a:p>
        </p:txBody>
      </p:sp>
    </p:spTree>
    <p:extLst>
      <p:ext uri="{BB962C8B-B14F-4D97-AF65-F5344CB8AC3E}">
        <p14:creationId xmlns:p14="http://schemas.microsoft.com/office/powerpoint/2010/main" val="3251750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047B0-57CF-4BBC-9C2E-16E9084BA4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914A80-EBCD-41EA-B495-B4ED5602750C}"/>
              </a:ext>
            </a:extLst>
          </p:cNvPr>
          <p:cNvSpPr>
            <a:spLocks noGrp="1"/>
          </p:cNvSpPr>
          <p:nvPr>
            <p:ph type="dt" sz="half" idx="10"/>
          </p:nvPr>
        </p:nvSpPr>
        <p:spPr>
          <a:xfrm>
            <a:off x="838200" y="6356350"/>
            <a:ext cx="2743200" cy="365125"/>
          </a:xfrm>
          <a:prstGeom prst="rect">
            <a:avLst/>
          </a:prstGeom>
        </p:spPr>
        <p:txBody>
          <a:bodyPr/>
          <a:lstStyle/>
          <a:p>
            <a:fld id="{B665A880-D1F2-4B10-9B93-1495FCA60EEF}" type="datetimeFigureOut">
              <a:rPr lang="en-US" smtClean="0"/>
              <a:t>10/30/2019</a:t>
            </a:fld>
            <a:endParaRPr lang="en-US" dirty="0"/>
          </a:p>
        </p:txBody>
      </p:sp>
      <p:sp>
        <p:nvSpPr>
          <p:cNvPr id="4" name="Footer Placeholder 3">
            <a:extLst>
              <a:ext uri="{FF2B5EF4-FFF2-40B4-BE49-F238E27FC236}">
                <a16:creationId xmlns:a16="http://schemas.microsoft.com/office/drawing/2014/main" id="{D38C1914-C807-41E5-B504-6863AF807D2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A424A99-8E46-49B6-B0E3-045F40AB1957}"/>
              </a:ext>
            </a:extLst>
          </p:cNvPr>
          <p:cNvSpPr>
            <a:spLocks noGrp="1"/>
          </p:cNvSpPr>
          <p:nvPr>
            <p:ph type="sldNum" sz="quarter" idx="12"/>
          </p:nvPr>
        </p:nvSpPr>
        <p:spPr>
          <a:xfrm>
            <a:off x="8610600" y="6356350"/>
            <a:ext cx="2743200" cy="365125"/>
          </a:xfrm>
          <a:prstGeom prst="rect">
            <a:avLst/>
          </a:prstGeom>
        </p:spPr>
        <p:txBody>
          <a:bodyPr/>
          <a:lstStyle/>
          <a:p>
            <a:fld id="{89214ACB-78E4-4F8D-89B0-1522C3D8CAE4}" type="slidenum">
              <a:rPr lang="en-US" smtClean="0"/>
              <a:t>‹#›</a:t>
            </a:fld>
            <a:endParaRPr lang="en-US" dirty="0"/>
          </a:p>
        </p:txBody>
      </p:sp>
    </p:spTree>
    <p:extLst>
      <p:ext uri="{BB962C8B-B14F-4D97-AF65-F5344CB8AC3E}">
        <p14:creationId xmlns:p14="http://schemas.microsoft.com/office/powerpoint/2010/main" val="1942689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92672C-37E8-43B9-86C1-E9BB5747E90D}"/>
              </a:ext>
            </a:extLst>
          </p:cNvPr>
          <p:cNvSpPr>
            <a:spLocks noGrp="1"/>
          </p:cNvSpPr>
          <p:nvPr>
            <p:ph type="dt" sz="half" idx="10"/>
          </p:nvPr>
        </p:nvSpPr>
        <p:spPr>
          <a:xfrm>
            <a:off x="838200" y="6356350"/>
            <a:ext cx="2743200" cy="365125"/>
          </a:xfrm>
          <a:prstGeom prst="rect">
            <a:avLst/>
          </a:prstGeom>
        </p:spPr>
        <p:txBody>
          <a:bodyPr/>
          <a:lstStyle/>
          <a:p>
            <a:fld id="{B665A880-D1F2-4B10-9B93-1495FCA60EEF}" type="datetimeFigureOut">
              <a:rPr lang="en-US" smtClean="0"/>
              <a:t>10/30/2019</a:t>
            </a:fld>
            <a:endParaRPr lang="en-US" dirty="0"/>
          </a:p>
        </p:txBody>
      </p:sp>
      <p:sp>
        <p:nvSpPr>
          <p:cNvPr id="3" name="Footer Placeholder 2">
            <a:extLst>
              <a:ext uri="{FF2B5EF4-FFF2-40B4-BE49-F238E27FC236}">
                <a16:creationId xmlns:a16="http://schemas.microsoft.com/office/drawing/2014/main" id="{704044BA-5B94-4FD2-90B4-0841DBC7FB63}"/>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A8DDB91-2AFD-44CC-AE94-E32BC296143F}"/>
              </a:ext>
            </a:extLst>
          </p:cNvPr>
          <p:cNvSpPr>
            <a:spLocks noGrp="1"/>
          </p:cNvSpPr>
          <p:nvPr>
            <p:ph type="sldNum" sz="quarter" idx="12"/>
          </p:nvPr>
        </p:nvSpPr>
        <p:spPr>
          <a:xfrm>
            <a:off x="8610600" y="6356350"/>
            <a:ext cx="2743200" cy="365125"/>
          </a:xfrm>
          <a:prstGeom prst="rect">
            <a:avLst/>
          </a:prstGeom>
        </p:spPr>
        <p:txBody>
          <a:bodyPr/>
          <a:lstStyle/>
          <a:p>
            <a:fld id="{89214ACB-78E4-4F8D-89B0-1522C3D8CAE4}" type="slidenum">
              <a:rPr lang="en-US" smtClean="0"/>
              <a:t>‹#›</a:t>
            </a:fld>
            <a:endParaRPr lang="en-US" dirty="0"/>
          </a:p>
        </p:txBody>
      </p:sp>
    </p:spTree>
    <p:extLst>
      <p:ext uri="{BB962C8B-B14F-4D97-AF65-F5344CB8AC3E}">
        <p14:creationId xmlns:p14="http://schemas.microsoft.com/office/powerpoint/2010/main" val="2087029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23AFB-BA89-4698-86EB-86A85EC972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5E8F647-8802-427F-867C-A28BF55157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C86E11E-DB09-4CB8-A408-24FED0C36C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1864F70-727E-4D19-BEC4-E53798974935}"/>
              </a:ext>
            </a:extLst>
          </p:cNvPr>
          <p:cNvSpPr>
            <a:spLocks noGrp="1"/>
          </p:cNvSpPr>
          <p:nvPr>
            <p:ph type="dt" sz="half" idx="10"/>
          </p:nvPr>
        </p:nvSpPr>
        <p:spPr>
          <a:xfrm>
            <a:off x="838200" y="6356350"/>
            <a:ext cx="2743200" cy="365125"/>
          </a:xfrm>
          <a:prstGeom prst="rect">
            <a:avLst/>
          </a:prstGeom>
        </p:spPr>
        <p:txBody>
          <a:bodyPr/>
          <a:lstStyle/>
          <a:p>
            <a:fld id="{B665A880-D1F2-4B10-9B93-1495FCA60EEF}" type="datetimeFigureOut">
              <a:rPr lang="en-US" smtClean="0"/>
              <a:t>10/30/2019</a:t>
            </a:fld>
            <a:endParaRPr lang="en-US" dirty="0"/>
          </a:p>
        </p:txBody>
      </p:sp>
      <p:sp>
        <p:nvSpPr>
          <p:cNvPr id="6" name="Footer Placeholder 5">
            <a:extLst>
              <a:ext uri="{FF2B5EF4-FFF2-40B4-BE49-F238E27FC236}">
                <a16:creationId xmlns:a16="http://schemas.microsoft.com/office/drawing/2014/main" id="{FE047A1F-5929-4983-94FC-7B0C7A51A7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9F96424-AD5F-4B3F-A475-4E344695B39B}"/>
              </a:ext>
            </a:extLst>
          </p:cNvPr>
          <p:cNvSpPr>
            <a:spLocks noGrp="1"/>
          </p:cNvSpPr>
          <p:nvPr>
            <p:ph type="sldNum" sz="quarter" idx="12"/>
          </p:nvPr>
        </p:nvSpPr>
        <p:spPr>
          <a:xfrm>
            <a:off x="8610600" y="6356350"/>
            <a:ext cx="2743200" cy="365125"/>
          </a:xfrm>
          <a:prstGeom prst="rect">
            <a:avLst/>
          </a:prstGeom>
        </p:spPr>
        <p:txBody>
          <a:bodyPr/>
          <a:lstStyle/>
          <a:p>
            <a:fld id="{89214ACB-78E4-4F8D-89B0-1522C3D8CAE4}" type="slidenum">
              <a:rPr lang="en-US" smtClean="0"/>
              <a:t>‹#›</a:t>
            </a:fld>
            <a:endParaRPr lang="en-US" dirty="0"/>
          </a:p>
        </p:txBody>
      </p:sp>
    </p:spTree>
    <p:extLst>
      <p:ext uri="{BB962C8B-B14F-4D97-AF65-F5344CB8AC3E}">
        <p14:creationId xmlns:p14="http://schemas.microsoft.com/office/powerpoint/2010/main" val="2303318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9399F-81FE-4785-9451-0148BB79A7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F86E6C7-BA4E-4DB2-BB52-0161959738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0C6E59DA-8DAB-4BEE-B579-B25531CAE2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500FD86-011F-4933-92FF-0851D37922DC}"/>
              </a:ext>
            </a:extLst>
          </p:cNvPr>
          <p:cNvSpPr>
            <a:spLocks noGrp="1"/>
          </p:cNvSpPr>
          <p:nvPr>
            <p:ph type="dt" sz="half" idx="10"/>
          </p:nvPr>
        </p:nvSpPr>
        <p:spPr>
          <a:xfrm>
            <a:off x="838200" y="6356350"/>
            <a:ext cx="2743200" cy="365125"/>
          </a:xfrm>
          <a:prstGeom prst="rect">
            <a:avLst/>
          </a:prstGeom>
        </p:spPr>
        <p:txBody>
          <a:bodyPr/>
          <a:lstStyle/>
          <a:p>
            <a:fld id="{B665A880-D1F2-4B10-9B93-1495FCA60EEF}" type="datetimeFigureOut">
              <a:rPr lang="en-US" smtClean="0"/>
              <a:t>10/30/2019</a:t>
            </a:fld>
            <a:endParaRPr lang="en-US" dirty="0"/>
          </a:p>
        </p:txBody>
      </p:sp>
      <p:sp>
        <p:nvSpPr>
          <p:cNvPr id="6" name="Footer Placeholder 5">
            <a:extLst>
              <a:ext uri="{FF2B5EF4-FFF2-40B4-BE49-F238E27FC236}">
                <a16:creationId xmlns:a16="http://schemas.microsoft.com/office/drawing/2014/main" id="{EC5BFBE3-68E4-4C29-8C2B-8D7A52696EB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4C16185-BF21-4CA1-9BFE-AAD0AFCB481E}"/>
              </a:ext>
            </a:extLst>
          </p:cNvPr>
          <p:cNvSpPr>
            <a:spLocks noGrp="1"/>
          </p:cNvSpPr>
          <p:nvPr>
            <p:ph type="sldNum" sz="quarter" idx="12"/>
          </p:nvPr>
        </p:nvSpPr>
        <p:spPr>
          <a:xfrm>
            <a:off x="8610600" y="6356350"/>
            <a:ext cx="2743200" cy="365125"/>
          </a:xfrm>
          <a:prstGeom prst="rect">
            <a:avLst/>
          </a:prstGeom>
        </p:spPr>
        <p:txBody>
          <a:bodyPr/>
          <a:lstStyle/>
          <a:p>
            <a:fld id="{89214ACB-78E4-4F8D-89B0-1522C3D8CAE4}" type="slidenum">
              <a:rPr lang="en-US" smtClean="0"/>
              <a:t>‹#›</a:t>
            </a:fld>
            <a:endParaRPr lang="en-US" dirty="0"/>
          </a:p>
        </p:txBody>
      </p:sp>
    </p:spTree>
    <p:extLst>
      <p:ext uri="{BB962C8B-B14F-4D97-AF65-F5344CB8AC3E}">
        <p14:creationId xmlns:p14="http://schemas.microsoft.com/office/powerpoint/2010/main" val="2622401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8D8A1B-A5F7-4A0C-82AF-D7001D0F9A0B}"/>
              </a:ext>
            </a:extLst>
          </p:cNvPr>
          <p:cNvSpPr/>
          <p:nvPr userDrawn="1"/>
        </p:nvSpPr>
        <p:spPr>
          <a:xfrm>
            <a:off x="0" y="6311900"/>
            <a:ext cx="12192000" cy="7769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714FDEF2-AEA1-4E00-B8C2-DB592B813C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8BD4FA-30F4-4CEB-97F3-2283FE528F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99D939CC-35A7-41F7-99E9-476055DD4A06}"/>
              </a:ext>
            </a:extLst>
          </p:cNvPr>
          <p:cNvSpPr>
            <a:spLocks noGrp="1"/>
          </p:cNvSpPr>
          <p:nvPr>
            <p:ph type="ftr" sz="quarter" idx="3"/>
          </p:nvPr>
        </p:nvSpPr>
        <p:spPr>
          <a:xfrm>
            <a:off x="7239000" y="6492875"/>
            <a:ext cx="4114800" cy="365125"/>
          </a:xfrm>
          <a:prstGeom prst="rect">
            <a:avLst/>
          </a:prstGeom>
        </p:spPr>
        <p:txBody>
          <a:bodyPr vert="horz" lIns="91440" tIns="45720" rIns="91440" bIns="45720" rtlCol="0" anchor="ctr"/>
          <a:lstStyle>
            <a:lvl1pPr algn="ctr">
              <a:defRPr sz="1200">
                <a:solidFill>
                  <a:schemeClr val="bg1"/>
                </a:solidFill>
              </a:defRPr>
            </a:lvl1pPr>
          </a:lstStyle>
          <a:p>
            <a:pPr algn="r"/>
            <a:r>
              <a:rPr lang="en-US" dirty="0"/>
              <a:t>City of Tavares Comprehensive Plan 2040</a:t>
            </a:r>
          </a:p>
        </p:txBody>
      </p:sp>
      <p:sp>
        <p:nvSpPr>
          <p:cNvPr id="8" name="Rectangle 7">
            <a:extLst>
              <a:ext uri="{FF2B5EF4-FFF2-40B4-BE49-F238E27FC236}">
                <a16:creationId xmlns:a16="http://schemas.microsoft.com/office/drawing/2014/main" id="{051633E3-A2A5-47D0-AEF5-FF357E5AD089}"/>
              </a:ext>
            </a:extLst>
          </p:cNvPr>
          <p:cNvSpPr/>
          <p:nvPr userDrawn="1"/>
        </p:nvSpPr>
        <p:spPr>
          <a:xfrm rot="8493407">
            <a:off x="-293238" y="-136631"/>
            <a:ext cx="1095463" cy="535491"/>
          </a:xfrm>
          <a:custGeom>
            <a:avLst/>
            <a:gdLst>
              <a:gd name="connsiteX0" fmla="*/ 0 w 1145647"/>
              <a:gd name="connsiteY0" fmla="*/ 0 h 522898"/>
              <a:gd name="connsiteX1" fmla="*/ 1145647 w 1145647"/>
              <a:gd name="connsiteY1" fmla="*/ 0 h 522898"/>
              <a:gd name="connsiteX2" fmla="*/ 1145647 w 1145647"/>
              <a:gd name="connsiteY2" fmla="*/ 522898 h 522898"/>
              <a:gd name="connsiteX3" fmla="*/ 0 w 1145647"/>
              <a:gd name="connsiteY3" fmla="*/ 522898 h 522898"/>
              <a:gd name="connsiteX4" fmla="*/ 0 w 1145647"/>
              <a:gd name="connsiteY4" fmla="*/ 0 h 522898"/>
              <a:gd name="connsiteX0" fmla="*/ 0 w 1145647"/>
              <a:gd name="connsiteY0" fmla="*/ 0 h 522898"/>
              <a:gd name="connsiteX1" fmla="*/ 1145647 w 1145647"/>
              <a:gd name="connsiteY1" fmla="*/ 0 h 522898"/>
              <a:gd name="connsiteX2" fmla="*/ 711261 w 1145647"/>
              <a:gd name="connsiteY2" fmla="*/ 518590 h 522898"/>
              <a:gd name="connsiteX3" fmla="*/ 0 w 1145647"/>
              <a:gd name="connsiteY3" fmla="*/ 522898 h 522898"/>
              <a:gd name="connsiteX4" fmla="*/ 0 w 1145647"/>
              <a:gd name="connsiteY4" fmla="*/ 0 h 522898"/>
              <a:gd name="connsiteX0" fmla="*/ 0 w 1145647"/>
              <a:gd name="connsiteY0" fmla="*/ 0 h 522898"/>
              <a:gd name="connsiteX1" fmla="*/ 1145647 w 1145647"/>
              <a:gd name="connsiteY1" fmla="*/ 0 h 522898"/>
              <a:gd name="connsiteX2" fmla="*/ 831413 w 1145647"/>
              <a:gd name="connsiteY2" fmla="*/ 428510 h 522898"/>
              <a:gd name="connsiteX3" fmla="*/ 0 w 1145647"/>
              <a:gd name="connsiteY3" fmla="*/ 522898 h 522898"/>
              <a:gd name="connsiteX4" fmla="*/ 0 w 1145647"/>
              <a:gd name="connsiteY4" fmla="*/ 0 h 522898"/>
              <a:gd name="connsiteX0" fmla="*/ 0 w 1145647"/>
              <a:gd name="connsiteY0" fmla="*/ 0 h 529722"/>
              <a:gd name="connsiteX1" fmla="*/ 1145647 w 1145647"/>
              <a:gd name="connsiteY1" fmla="*/ 0 h 529722"/>
              <a:gd name="connsiteX2" fmla="*/ 717624 w 1145647"/>
              <a:gd name="connsiteY2" fmla="*/ 529722 h 529722"/>
              <a:gd name="connsiteX3" fmla="*/ 0 w 1145647"/>
              <a:gd name="connsiteY3" fmla="*/ 522898 h 529722"/>
              <a:gd name="connsiteX4" fmla="*/ 0 w 1145647"/>
              <a:gd name="connsiteY4" fmla="*/ 0 h 529722"/>
              <a:gd name="connsiteX0" fmla="*/ 0 w 1145647"/>
              <a:gd name="connsiteY0" fmla="*/ 0 h 529722"/>
              <a:gd name="connsiteX1" fmla="*/ 1145647 w 1145647"/>
              <a:gd name="connsiteY1" fmla="*/ 0 h 529722"/>
              <a:gd name="connsiteX2" fmla="*/ 717624 w 1145647"/>
              <a:gd name="connsiteY2" fmla="*/ 529722 h 529722"/>
              <a:gd name="connsiteX3" fmla="*/ 156512 w 1145647"/>
              <a:gd name="connsiteY3" fmla="*/ 115086 h 529722"/>
              <a:gd name="connsiteX4" fmla="*/ 0 w 1145647"/>
              <a:gd name="connsiteY4" fmla="*/ 0 h 529722"/>
              <a:gd name="connsiteX0" fmla="*/ 0 w 1095463"/>
              <a:gd name="connsiteY0" fmla="*/ 0 h 535491"/>
              <a:gd name="connsiteX1" fmla="*/ 1095463 w 1095463"/>
              <a:gd name="connsiteY1" fmla="*/ 5769 h 535491"/>
              <a:gd name="connsiteX2" fmla="*/ 667440 w 1095463"/>
              <a:gd name="connsiteY2" fmla="*/ 535491 h 535491"/>
              <a:gd name="connsiteX3" fmla="*/ 106328 w 1095463"/>
              <a:gd name="connsiteY3" fmla="*/ 120855 h 535491"/>
              <a:gd name="connsiteX4" fmla="*/ 0 w 1095463"/>
              <a:gd name="connsiteY4" fmla="*/ 0 h 535491"/>
              <a:gd name="connsiteX0" fmla="*/ 0 w 1095463"/>
              <a:gd name="connsiteY0" fmla="*/ 0 h 535491"/>
              <a:gd name="connsiteX1" fmla="*/ 1095463 w 1095463"/>
              <a:gd name="connsiteY1" fmla="*/ 5769 h 535491"/>
              <a:gd name="connsiteX2" fmla="*/ 667440 w 1095463"/>
              <a:gd name="connsiteY2" fmla="*/ 535491 h 535491"/>
              <a:gd name="connsiteX3" fmla="*/ 0 w 1095463"/>
              <a:gd name="connsiteY3" fmla="*/ 0 h 535491"/>
            </a:gdLst>
            <a:ahLst/>
            <a:cxnLst>
              <a:cxn ang="0">
                <a:pos x="connsiteX0" y="connsiteY0"/>
              </a:cxn>
              <a:cxn ang="0">
                <a:pos x="connsiteX1" y="connsiteY1"/>
              </a:cxn>
              <a:cxn ang="0">
                <a:pos x="connsiteX2" y="connsiteY2"/>
              </a:cxn>
              <a:cxn ang="0">
                <a:pos x="connsiteX3" y="connsiteY3"/>
              </a:cxn>
            </a:cxnLst>
            <a:rect l="l" t="t" r="r" b="b"/>
            <a:pathLst>
              <a:path w="1095463" h="535491">
                <a:moveTo>
                  <a:pt x="0" y="0"/>
                </a:moveTo>
                <a:lnTo>
                  <a:pt x="1095463" y="5769"/>
                </a:lnTo>
                <a:lnTo>
                  <a:pt x="667440" y="53549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184D186E-AA1F-40F4-BE58-41A3DE802077}"/>
              </a:ext>
            </a:extLst>
          </p:cNvPr>
          <p:cNvSpPr/>
          <p:nvPr userDrawn="1"/>
        </p:nvSpPr>
        <p:spPr>
          <a:xfrm rot="8493407">
            <a:off x="-203293" y="369185"/>
            <a:ext cx="1449089" cy="102876"/>
          </a:xfrm>
          <a:custGeom>
            <a:avLst/>
            <a:gdLst>
              <a:gd name="connsiteX0" fmla="*/ 0 w 1530978"/>
              <a:gd name="connsiteY0" fmla="*/ 0 h 84322"/>
              <a:gd name="connsiteX1" fmla="*/ 1530978 w 1530978"/>
              <a:gd name="connsiteY1" fmla="*/ 0 h 84322"/>
              <a:gd name="connsiteX2" fmla="*/ 1530978 w 1530978"/>
              <a:gd name="connsiteY2" fmla="*/ 84322 h 84322"/>
              <a:gd name="connsiteX3" fmla="*/ 0 w 1530978"/>
              <a:gd name="connsiteY3" fmla="*/ 84322 h 84322"/>
              <a:gd name="connsiteX4" fmla="*/ 0 w 1530978"/>
              <a:gd name="connsiteY4" fmla="*/ 0 h 84322"/>
              <a:gd name="connsiteX0" fmla="*/ 0 w 1530978"/>
              <a:gd name="connsiteY0" fmla="*/ 0 h 87205"/>
              <a:gd name="connsiteX1" fmla="*/ 1530978 w 1530978"/>
              <a:gd name="connsiteY1" fmla="*/ 0 h 87205"/>
              <a:gd name="connsiteX2" fmla="*/ 1358432 w 1530978"/>
              <a:gd name="connsiteY2" fmla="*/ 87205 h 87205"/>
              <a:gd name="connsiteX3" fmla="*/ 0 w 1530978"/>
              <a:gd name="connsiteY3" fmla="*/ 84322 h 87205"/>
              <a:gd name="connsiteX4" fmla="*/ 0 w 1530978"/>
              <a:gd name="connsiteY4" fmla="*/ 0 h 87205"/>
              <a:gd name="connsiteX0" fmla="*/ 0 w 1451011"/>
              <a:gd name="connsiteY0" fmla="*/ 2673 h 89878"/>
              <a:gd name="connsiteX1" fmla="*/ 1451011 w 1451011"/>
              <a:gd name="connsiteY1" fmla="*/ 0 h 89878"/>
              <a:gd name="connsiteX2" fmla="*/ 1358432 w 1451011"/>
              <a:gd name="connsiteY2" fmla="*/ 89878 h 89878"/>
              <a:gd name="connsiteX3" fmla="*/ 0 w 1451011"/>
              <a:gd name="connsiteY3" fmla="*/ 86995 h 89878"/>
              <a:gd name="connsiteX4" fmla="*/ 0 w 1451011"/>
              <a:gd name="connsiteY4" fmla="*/ 2673 h 89878"/>
              <a:gd name="connsiteX0" fmla="*/ 0 w 1444647"/>
              <a:gd name="connsiteY0" fmla="*/ 13806 h 101011"/>
              <a:gd name="connsiteX1" fmla="*/ 1444647 w 1444647"/>
              <a:gd name="connsiteY1" fmla="*/ 0 h 101011"/>
              <a:gd name="connsiteX2" fmla="*/ 1358432 w 1444647"/>
              <a:gd name="connsiteY2" fmla="*/ 101011 h 101011"/>
              <a:gd name="connsiteX3" fmla="*/ 0 w 1444647"/>
              <a:gd name="connsiteY3" fmla="*/ 98128 h 101011"/>
              <a:gd name="connsiteX4" fmla="*/ 0 w 1444647"/>
              <a:gd name="connsiteY4" fmla="*/ 13806 h 101011"/>
              <a:gd name="connsiteX0" fmla="*/ 0 w 1444647"/>
              <a:gd name="connsiteY0" fmla="*/ 13806 h 101011"/>
              <a:gd name="connsiteX1" fmla="*/ 1444647 w 1444647"/>
              <a:gd name="connsiteY1" fmla="*/ 0 h 101011"/>
              <a:gd name="connsiteX2" fmla="*/ 1358432 w 1444647"/>
              <a:gd name="connsiteY2" fmla="*/ 101011 h 101011"/>
              <a:gd name="connsiteX3" fmla="*/ 101905 w 1444647"/>
              <a:gd name="connsiteY3" fmla="*/ 99974 h 101011"/>
              <a:gd name="connsiteX4" fmla="*/ 0 w 1444647"/>
              <a:gd name="connsiteY4" fmla="*/ 13806 h 101011"/>
              <a:gd name="connsiteX0" fmla="*/ 0 w 1447608"/>
              <a:gd name="connsiteY0" fmla="*/ 17535 h 101011"/>
              <a:gd name="connsiteX1" fmla="*/ 1447608 w 1447608"/>
              <a:gd name="connsiteY1" fmla="*/ 0 h 101011"/>
              <a:gd name="connsiteX2" fmla="*/ 1361393 w 1447608"/>
              <a:gd name="connsiteY2" fmla="*/ 101011 h 101011"/>
              <a:gd name="connsiteX3" fmla="*/ 104866 w 1447608"/>
              <a:gd name="connsiteY3" fmla="*/ 99974 h 101011"/>
              <a:gd name="connsiteX4" fmla="*/ 0 w 1447608"/>
              <a:gd name="connsiteY4" fmla="*/ 17535 h 101011"/>
              <a:gd name="connsiteX0" fmla="*/ 0 w 1449089"/>
              <a:gd name="connsiteY0" fmla="*/ 19400 h 102876"/>
              <a:gd name="connsiteX1" fmla="*/ 1449089 w 1449089"/>
              <a:gd name="connsiteY1" fmla="*/ 0 h 102876"/>
              <a:gd name="connsiteX2" fmla="*/ 1361393 w 1449089"/>
              <a:gd name="connsiteY2" fmla="*/ 102876 h 102876"/>
              <a:gd name="connsiteX3" fmla="*/ 104866 w 1449089"/>
              <a:gd name="connsiteY3" fmla="*/ 101839 h 102876"/>
              <a:gd name="connsiteX4" fmla="*/ 0 w 1449089"/>
              <a:gd name="connsiteY4" fmla="*/ 19400 h 102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9089" h="102876">
                <a:moveTo>
                  <a:pt x="0" y="19400"/>
                </a:moveTo>
                <a:lnTo>
                  <a:pt x="1449089" y="0"/>
                </a:lnTo>
                <a:lnTo>
                  <a:pt x="1361393" y="102876"/>
                </a:lnTo>
                <a:lnTo>
                  <a:pt x="104866" y="101839"/>
                </a:lnTo>
                <a:lnTo>
                  <a:pt x="0" y="19400"/>
                </a:ln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027503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lnSpc>
          <a:spcPct val="90000"/>
        </a:lnSpc>
        <a:spcBef>
          <a:spcPct val="0"/>
        </a:spcBef>
        <a:buNone/>
        <a:defRPr sz="4400" kern="1200">
          <a:solidFill>
            <a:schemeClr val="accent1">
              <a:lumMod val="40000"/>
              <a:lumOff val="60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4">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EFA1CD-5719-423B-8110-6841CBCDBEB3}"/>
              </a:ext>
            </a:extLst>
          </p:cNvPr>
          <p:cNvSpPr>
            <a:spLocks noGrp="1"/>
          </p:cNvSpPr>
          <p:nvPr>
            <p:ph type="subTitle" idx="1"/>
          </p:nvPr>
        </p:nvSpPr>
        <p:spPr>
          <a:xfrm>
            <a:off x="497941" y="5527674"/>
            <a:ext cx="11407366" cy="416931"/>
          </a:xfrm>
        </p:spPr>
        <p:txBody>
          <a:bodyPr vert="horz" lIns="91440" tIns="45720" rIns="91440" bIns="45720" rtlCol="0" anchor="t">
            <a:normAutofit lnSpcReduction="10000"/>
          </a:bodyPr>
          <a:lstStyle/>
          <a:p>
            <a:r>
              <a:rPr lang="en-US" dirty="0">
                <a:solidFill>
                  <a:schemeClr val="accent2"/>
                </a:solidFill>
              </a:rPr>
              <a:t>Comprehensive Plan Committee Workshop • October 30, 2019</a:t>
            </a:r>
          </a:p>
        </p:txBody>
      </p:sp>
      <p:sp>
        <p:nvSpPr>
          <p:cNvPr id="7" name="Rectangle 6">
            <a:extLst>
              <a:ext uri="{FF2B5EF4-FFF2-40B4-BE49-F238E27FC236}">
                <a16:creationId xmlns:a16="http://schemas.microsoft.com/office/drawing/2014/main" id="{C2F5D887-AA79-4DEB-9FA6-64488A2353C2}"/>
              </a:ext>
            </a:extLst>
          </p:cNvPr>
          <p:cNvSpPr/>
          <p:nvPr/>
        </p:nvSpPr>
        <p:spPr>
          <a:xfrm>
            <a:off x="7254009" y="4056816"/>
            <a:ext cx="4618572" cy="954107"/>
          </a:xfrm>
          <a:prstGeom prst="rect">
            <a:avLst/>
          </a:prstGeom>
        </p:spPr>
        <p:txBody>
          <a:bodyPr wrap="none">
            <a:spAutoFit/>
          </a:bodyPr>
          <a:lstStyle/>
          <a:p>
            <a:r>
              <a:rPr lang="en-US" sz="2800" dirty="0">
                <a:solidFill>
                  <a:schemeClr val="accent4"/>
                </a:solidFill>
              </a:rPr>
              <a:t>CITY OF TAVARES </a:t>
            </a:r>
          </a:p>
          <a:p>
            <a:r>
              <a:rPr lang="en-US" sz="2800" dirty="0">
                <a:solidFill>
                  <a:schemeClr val="accent4"/>
                </a:solidFill>
              </a:rPr>
              <a:t>COMPREHENSIVE PLAN 2040</a:t>
            </a:r>
            <a:endParaRPr lang="en-US" sz="2800" dirty="0"/>
          </a:p>
        </p:txBody>
      </p:sp>
      <p:sp>
        <p:nvSpPr>
          <p:cNvPr id="2" name="Title 1">
            <a:extLst>
              <a:ext uri="{FF2B5EF4-FFF2-40B4-BE49-F238E27FC236}">
                <a16:creationId xmlns:a16="http://schemas.microsoft.com/office/drawing/2014/main" id="{CB249C17-965D-4571-9B67-53501BAC4A09}"/>
              </a:ext>
            </a:extLst>
          </p:cNvPr>
          <p:cNvSpPr>
            <a:spLocks noGrp="1"/>
          </p:cNvSpPr>
          <p:nvPr>
            <p:ph type="ctrTitle"/>
          </p:nvPr>
        </p:nvSpPr>
        <p:spPr>
          <a:xfrm>
            <a:off x="497941" y="4152900"/>
            <a:ext cx="6826784" cy="953254"/>
          </a:xfrm>
        </p:spPr>
        <p:txBody>
          <a:bodyPr>
            <a:noAutofit/>
          </a:bodyPr>
          <a:lstStyle/>
          <a:p>
            <a:pPr algn="l"/>
            <a:r>
              <a:rPr lang="en-US" sz="7800" i="1" dirty="0"/>
              <a:t>Taking Flight </a:t>
            </a:r>
            <a:r>
              <a:rPr lang="en-US" sz="7800" i="1" dirty="0">
                <a:solidFill>
                  <a:schemeClr val="bg1"/>
                </a:solidFill>
              </a:rPr>
              <a:t>|</a:t>
            </a:r>
            <a:r>
              <a:rPr lang="en-US" sz="7800" i="1" dirty="0"/>
              <a:t> </a:t>
            </a:r>
          </a:p>
        </p:txBody>
      </p:sp>
    </p:spTree>
    <p:extLst>
      <p:ext uri="{BB962C8B-B14F-4D97-AF65-F5344CB8AC3E}">
        <p14:creationId xmlns:p14="http://schemas.microsoft.com/office/powerpoint/2010/main" val="3671871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AAD81DF-0A88-4102-B44F-2F4AF17D23D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25588" r="19159"/>
          <a:stretch/>
        </p:blipFill>
        <p:spPr>
          <a:xfrm rot="5400000">
            <a:off x="8292039" y="2580260"/>
            <a:ext cx="3050182" cy="4140259"/>
          </a:xfrm>
          <a:prstGeom prst="rect">
            <a:avLst/>
          </a:prstGeom>
        </p:spPr>
      </p:pic>
      <p:pic>
        <p:nvPicPr>
          <p:cNvPr id="4" name="Picture 3" descr="Seaplane on shore of Lake Dora">
            <a:extLst>
              <a:ext uri="{FF2B5EF4-FFF2-40B4-BE49-F238E27FC236}">
                <a16:creationId xmlns:a16="http://schemas.microsoft.com/office/drawing/2014/main" id="{B6B4A383-2DB3-4554-ABEA-98956D64936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747000" y="149403"/>
            <a:ext cx="4140260" cy="2760173"/>
          </a:xfrm>
          <a:prstGeom prst="rect">
            <a:avLst/>
          </a:prstGeom>
        </p:spPr>
      </p:pic>
      <p:sp>
        <p:nvSpPr>
          <p:cNvPr id="2" name="Title 1">
            <a:extLst>
              <a:ext uri="{FF2B5EF4-FFF2-40B4-BE49-F238E27FC236}">
                <a16:creationId xmlns:a16="http://schemas.microsoft.com/office/drawing/2014/main" id="{C24D9378-0876-45D3-BFF7-87073D25706E}"/>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22F813D7-F4E3-45AD-B90A-7981E27620E5}"/>
              </a:ext>
            </a:extLst>
          </p:cNvPr>
          <p:cNvSpPr>
            <a:spLocks noGrp="1"/>
          </p:cNvSpPr>
          <p:nvPr>
            <p:ph idx="1"/>
          </p:nvPr>
        </p:nvSpPr>
        <p:spPr>
          <a:xfrm>
            <a:off x="838200" y="1774825"/>
            <a:ext cx="6534150" cy="4107815"/>
          </a:xfrm>
        </p:spPr>
        <p:txBody>
          <a:bodyPr vert="horz" lIns="91440" tIns="45720" rIns="91440" bIns="45720" rtlCol="0" anchor="t">
            <a:noAutofit/>
          </a:bodyPr>
          <a:lstStyle/>
          <a:p>
            <a:pPr marL="742950" indent="-742950">
              <a:spcAft>
                <a:spcPts val="1200"/>
              </a:spcAft>
              <a:buFont typeface="+mj-lt"/>
              <a:buAutoNum type="arabicPeriod"/>
            </a:pPr>
            <a:r>
              <a:rPr lang="en-US" sz="3600" dirty="0"/>
              <a:t>Future Land Use Element</a:t>
            </a:r>
          </a:p>
          <a:p>
            <a:pPr marL="742950" indent="-742950">
              <a:spcAft>
                <a:spcPts val="1200"/>
              </a:spcAft>
              <a:buFont typeface="+mj-lt"/>
              <a:buAutoNum type="arabicPeriod"/>
            </a:pPr>
            <a:r>
              <a:rPr lang="en-US" sz="3600" dirty="0"/>
              <a:t>Mobility Element</a:t>
            </a:r>
          </a:p>
          <a:p>
            <a:pPr marL="742950" indent="-742950">
              <a:spcAft>
                <a:spcPts val="1200"/>
              </a:spcAft>
              <a:buFont typeface="+mj-lt"/>
              <a:buAutoNum type="arabicPeriod"/>
            </a:pPr>
            <a:r>
              <a:rPr lang="en-US" sz="3600" dirty="0"/>
              <a:t>Recreation and Open Space Element</a:t>
            </a:r>
          </a:p>
          <a:p>
            <a:pPr marL="742950" indent="-742950">
              <a:spcAft>
                <a:spcPts val="1200"/>
              </a:spcAft>
              <a:buFont typeface="+mj-lt"/>
              <a:buAutoNum type="arabicPeriod"/>
            </a:pPr>
            <a:r>
              <a:rPr lang="en-US" sz="3600" dirty="0"/>
              <a:t>Discussion</a:t>
            </a:r>
          </a:p>
        </p:txBody>
      </p:sp>
    </p:spTree>
    <p:extLst>
      <p:ext uri="{BB962C8B-B14F-4D97-AF65-F5344CB8AC3E}">
        <p14:creationId xmlns:p14="http://schemas.microsoft.com/office/powerpoint/2010/main" val="3060265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746BB-0DD0-4735-8D0B-FB8B4DE50D28}"/>
              </a:ext>
            </a:extLst>
          </p:cNvPr>
          <p:cNvSpPr>
            <a:spLocks noGrp="1"/>
          </p:cNvSpPr>
          <p:nvPr>
            <p:ph type="title"/>
          </p:nvPr>
        </p:nvSpPr>
        <p:spPr>
          <a:xfrm>
            <a:off x="838200" y="365125"/>
            <a:ext cx="10515600" cy="1325563"/>
          </a:xfrm>
        </p:spPr>
        <p:txBody>
          <a:bodyPr/>
          <a:lstStyle/>
          <a:p>
            <a:r>
              <a:rPr lang="en-US" dirty="0"/>
              <a:t>Two Points to Remember:</a:t>
            </a:r>
          </a:p>
        </p:txBody>
      </p:sp>
      <p:sp>
        <p:nvSpPr>
          <p:cNvPr id="3" name="Content Placeholder 2">
            <a:extLst>
              <a:ext uri="{FF2B5EF4-FFF2-40B4-BE49-F238E27FC236}">
                <a16:creationId xmlns:a16="http://schemas.microsoft.com/office/drawing/2014/main" id="{B3ABEC3B-6B90-4B51-B5BA-4BE987626527}"/>
              </a:ext>
            </a:extLst>
          </p:cNvPr>
          <p:cNvSpPr>
            <a:spLocks noGrp="1"/>
          </p:cNvSpPr>
          <p:nvPr>
            <p:ph idx="1"/>
          </p:nvPr>
        </p:nvSpPr>
        <p:spPr>
          <a:xfrm>
            <a:off x="838200" y="1825624"/>
            <a:ext cx="10515600" cy="4441825"/>
          </a:xfrm>
        </p:spPr>
        <p:txBody>
          <a:bodyPr>
            <a:normAutofit fontScale="85000" lnSpcReduction="20000"/>
          </a:bodyPr>
          <a:lstStyle/>
          <a:p>
            <a:pPr marL="342900" lvl="1" indent="0" algn="just">
              <a:buNone/>
            </a:pPr>
            <a:r>
              <a:rPr lang="en-US" sz="3300" i="1" dirty="0">
                <a:highlight>
                  <a:srgbClr val="FFFF00"/>
                </a:highlight>
              </a:rPr>
              <a:t>“It is not the intent of this part to require the inclusion of implementing regulations in the comprehensive plan </a:t>
            </a:r>
            <a:r>
              <a:rPr lang="en-US" sz="3300" i="1" dirty="0"/>
              <a:t>but rather to require identification of those programs, activities, and land development regulations that will be part of the strategy for implementing the comprehensive plan and the principles that describe how the programs, activities, and land development regulations will be carried out.” </a:t>
            </a:r>
          </a:p>
          <a:p>
            <a:pPr marL="342900" lvl="1" indent="0" algn="just">
              <a:buNone/>
            </a:pPr>
            <a:endParaRPr lang="en-US" sz="3300" i="1" dirty="0"/>
          </a:p>
          <a:p>
            <a:pPr marL="342900" lvl="1" indent="0" algn="just">
              <a:buNone/>
            </a:pPr>
            <a:r>
              <a:rPr lang="en-US" sz="3300" i="1" dirty="0"/>
              <a:t>“The format of these principles and guidelines is at the discretion of the local government, but typically is expressed in </a:t>
            </a:r>
            <a:r>
              <a:rPr lang="en-US" sz="3300" i="1" dirty="0">
                <a:highlight>
                  <a:srgbClr val="FFFF00"/>
                </a:highlight>
              </a:rPr>
              <a:t>goals, objectives, policies, and strategies.”</a:t>
            </a:r>
          </a:p>
          <a:p>
            <a:pPr marL="0" indent="0">
              <a:buNone/>
            </a:pPr>
            <a:endParaRPr lang="en-US" dirty="0"/>
          </a:p>
          <a:p>
            <a:pPr marL="0" indent="0">
              <a:buNone/>
            </a:pPr>
            <a:r>
              <a:rPr lang="en-US" dirty="0"/>
              <a:t>						Florida Statutes Ch. 163.3177</a:t>
            </a:r>
          </a:p>
        </p:txBody>
      </p:sp>
    </p:spTree>
    <p:extLst>
      <p:ext uri="{BB962C8B-B14F-4D97-AF65-F5344CB8AC3E}">
        <p14:creationId xmlns:p14="http://schemas.microsoft.com/office/powerpoint/2010/main" val="843547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1F3C257-794D-4342-8319-AF9EA8AC62D2}"/>
              </a:ext>
              <a:ext uri="{C183D7F6-B498-43B3-948B-1728B52AA6E4}">
                <adec:decorative xmlns:adec="http://schemas.microsoft.com/office/drawing/2017/decorative" val="1"/>
              </a:ext>
            </a:extLst>
          </p:cNvPr>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0" y="-2628900"/>
            <a:ext cx="12192000" cy="9144000"/>
          </a:xfrm>
        </p:spPr>
      </p:pic>
      <p:sp>
        <p:nvSpPr>
          <p:cNvPr id="6" name="Text Placeholder 5">
            <a:extLst>
              <a:ext uri="{FF2B5EF4-FFF2-40B4-BE49-F238E27FC236}">
                <a16:creationId xmlns:a16="http://schemas.microsoft.com/office/drawing/2014/main" id="{FDBC294E-8ADB-4EA5-AC8B-A3142D12199B}"/>
              </a:ext>
            </a:extLst>
          </p:cNvPr>
          <p:cNvSpPr txBox="1">
            <a:spLocks/>
          </p:cNvSpPr>
          <p:nvPr/>
        </p:nvSpPr>
        <p:spPr>
          <a:xfrm>
            <a:off x="0" y="5496271"/>
            <a:ext cx="12192000" cy="1456073"/>
          </a:xfrm>
          <a:prstGeom prst="rect">
            <a:avLst/>
          </a:prstGeom>
          <a:solidFill>
            <a:srgbClr val="0164A8"/>
          </a:solidFill>
        </p:spPr>
        <p:txBody>
          <a:bodyPr>
            <a:normAutofit/>
          </a:bodyPr>
          <a:lstStyle>
            <a:lvl1pPr marL="228600" indent="-228600" algn="l" defTabSz="914400" rtl="0" eaLnBrk="1" latinLnBrk="0" hangingPunct="1">
              <a:lnSpc>
                <a:spcPct val="90000"/>
              </a:lnSpc>
              <a:spcBef>
                <a:spcPts val="1000"/>
              </a:spcBef>
              <a:buClr>
                <a:schemeClr val="accent4">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7000" i="1" dirty="0">
                <a:solidFill>
                  <a:schemeClr val="bg1"/>
                </a:solidFill>
              </a:rPr>
              <a:t>Future Land Use Element</a:t>
            </a:r>
          </a:p>
        </p:txBody>
      </p:sp>
    </p:spTree>
    <p:extLst>
      <p:ext uri="{BB962C8B-B14F-4D97-AF65-F5344CB8AC3E}">
        <p14:creationId xmlns:p14="http://schemas.microsoft.com/office/powerpoint/2010/main" val="3171264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9B42563-830D-435E-A0A5-BCC713E46244}"/>
              </a:ext>
            </a:extLst>
          </p:cNvPr>
          <p:cNvSpPr>
            <a:spLocks noGrp="1"/>
          </p:cNvSpPr>
          <p:nvPr>
            <p:ph type="title"/>
          </p:nvPr>
        </p:nvSpPr>
        <p:spPr>
          <a:xfrm>
            <a:off x="839788" y="457200"/>
            <a:ext cx="6172200" cy="3149600"/>
          </a:xfrm>
        </p:spPr>
        <p:txBody>
          <a:bodyPr>
            <a:normAutofit/>
          </a:bodyPr>
          <a:lstStyle/>
          <a:p>
            <a:r>
              <a:rPr lang="en-US" sz="5400" b="1" dirty="0">
                <a:solidFill>
                  <a:srgbClr val="0164A8"/>
                </a:solidFill>
              </a:rPr>
              <a:t>Centerpieces</a:t>
            </a:r>
          </a:p>
        </p:txBody>
      </p:sp>
      <p:sp>
        <p:nvSpPr>
          <p:cNvPr id="5" name="Content Placeholder 4">
            <a:extLst>
              <a:ext uri="{FF2B5EF4-FFF2-40B4-BE49-F238E27FC236}">
                <a16:creationId xmlns:a16="http://schemas.microsoft.com/office/drawing/2014/main" id="{CDE646E3-951D-4EC9-92F2-0D98AC1F1383}"/>
              </a:ext>
            </a:extLst>
          </p:cNvPr>
          <p:cNvSpPr>
            <a:spLocks noGrp="1"/>
          </p:cNvSpPr>
          <p:nvPr>
            <p:ph idx="1"/>
          </p:nvPr>
        </p:nvSpPr>
        <p:spPr>
          <a:xfrm>
            <a:off x="6248400" y="698500"/>
            <a:ext cx="5106988" cy="5162550"/>
          </a:xfrm>
        </p:spPr>
        <p:txBody>
          <a:bodyPr vert="horz" lIns="91440" tIns="45720" rIns="91440" bIns="45720" rtlCol="0" anchor="t">
            <a:normAutofit fontScale="92500" lnSpcReduction="10000"/>
          </a:bodyPr>
          <a:lstStyle/>
          <a:p>
            <a:pPr>
              <a:spcAft>
                <a:spcPts val="1200"/>
              </a:spcAft>
            </a:pPr>
            <a:r>
              <a:rPr lang="en-US" dirty="0"/>
              <a:t>Consolidation of </a:t>
            </a:r>
            <a:r>
              <a:rPr lang="en-US" i="1" dirty="0"/>
              <a:t>(select)</a:t>
            </a:r>
            <a:r>
              <a:rPr lang="en-US" dirty="0"/>
              <a:t> FLU Categories </a:t>
            </a:r>
          </a:p>
          <a:p>
            <a:pPr>
              <a:spcAft>
                <a:spcPts val="1200"/>
              </a:spcAft>
            </a:pPr>
            <a:r>
              <a:rPr lang="en-US" dirty="0"/>
              <a:t>Mixed Use Consolidation</a:t>
            </a:r>
          </a:p>
          <a:p>
            <a:pPr>
              <a:spcAft>
                <a:spcPts val="1200"/>
              </a:spcAft>
            </a:pPr>
            <a:r>
              <a:rPr lang="en-US" dirty="0"/>
              <a:t>Future Land Use Map</a:t>
            </a:r>
          </a:p>
          <a:p>
            <a:pPr>
              <a:spcAft>
                <a:spcPts val="1200"/>
              </a:spcAft>
            </a:pPr>
            <a:r>
              <a:rPr lang="en-US" dirty="0"/>
              <a:t>‘Residential Estate’ Future Land Use </a:t>
            </a:r>
          </a:p>
          <a:p>
            <a:pPr>
              <a:spcAft>
                <a:spcPts val="1200"/>
              </a:spcAft>
            </a:pPr>
            <a:r>
              <a:rPr lang="en-US" dirty="0"/>
              <a:t>Compatibility Policy</a:t>
            </a:r>
          </a:p>
          <a:p>
            <a:pPr>
              <a:spcAft>
                <a:spcPts val="1200"/>
              </a:spcAft>
            </a:pPr>
            <a:r>
              <a:rPr lang="en-US" dirty="0"/>
              <a:t>Annexation Policy</a:t>
            </a:r>
          </a:p>
          <a:p>
            <a:pPr>
              <a:spcAft>
                <a:spcPts val="1200"/>
              </a:spcAft>
            </a:pPr>
            <a:r>
              <a:rPr lang="en-US" dirty="0"/>
              <a:t>Seaplane Base</a:t>
            </a:r>
          </a:p>
        </p:txBody>
      </p:sp>
    </p:spTree>
    <p:extLst>
      <p:ext uri="{BB962C8B-B14F-4D97-AF65-F5344CB8AC3E}">
        <p14:creationId xmlns:p14="http://schemas.microsoft.com/office/powerpoint/2010/main" val="1784881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2C70E-E41D-4118-A532-463991ED41F2}"/>
              </a:ext>
            </a:extLst>
          </p:cNvPr>
          <p:cNvSpPr>
            <a:spLocks noGrp="1"/>
          </p:cNvSpPr>
          <p:nvPr>
            <p:ph type="title"/>
          </p:nvPr>
        </p:nvSpPr>
        <p:spPr>
          <a:xfrm>
            <a:off x="651307" y="640081"/>
            <a:ext cx="3377183" cy="3681976"/>
          </a:xfrm>
          <a:noFill/>
        </p:spPr>
        <p:txBody>
          <a:bodyPr vert="horz" lIns="91440" tIns="45720" rIns="91440" bIns="45720" rtlCol="0" anchor="b">
            <a:normAutofit/>
          </a:bodyPr>
          <a:lstStyle/>
          <a:p>
            <a:r>
              <a:rPr lang="en-US" sz="4400" kern="1200" dirty="0">
                <a:solidFill>
                  <a:schemeClr val="tx1"/>
                </a:solidFill>
                <a:latin typeface="+mj-lt"/>
                <a:ea typeface="+mj-ea"/>
                <a:cs typeface="+mj-cs"/>
              </a:rPr>
              <a:t>Existing Future Land Use Map</a:t>
            </a:r>
          </a:p>
        </p:txBody>
      </p:sp>
      <p:pic>
        <p:nvPicPr>
          <p:cNvPr id="4" name="Picture 3" descr="image of the current City of Tavares Future Land Use map">
            <a:extLst>
              <a:ext uri="{FF2B5EF4-FFF2-40B4-BE49-F238E27FC236}">
                <a16:creationId xmlns:a16="http://schemas.microsoft.com/office/drawing/2014/main" id="{238A8B58-8A07-4189-9C3C-20FF3D523CFD}"/>
              </a:ext>
            </a:extLst>
          </p:cNvPr>
          <p:cNvPicPr>
            <a:picLocks noChangeAspect="1"/>
          </p:cNvPicPr>
          <p:nvPr/>
        </p:nvPicPr>
        <p:blipFill rotWithShape="1">
          <a:blip r:embed="rId3"/>
          <a:srcRect t="8169" r="-1" b="23366"/>
          <a:stretch/>
        </p:blipFill>
        <p:spPr>
          <a:xfrm>
            <a:off x="4654297" y="10"/>
            <a:ext cx="7537704" cy="6857990"/>
          </a:xfrm>
          <a:prstGeom prst="rect">
            <a:avLst/>
          </a:prstGeom>
        </p:spPr>
      </p:pic>
      <p:pic>
        <p:nvPicPr>
          <p:cNvPr id="3" name="Picture 2">
            <a:extLst>
              <a:ext uri="{FF2B5EF4-FFF2-40B4-BE49-F238E27FC236}">
                <a16:creationId xmlns:a16="http://schemas.microsoft.com/office/drawing/2014/main" id="{E7FF2964-9521-49CE-B68D-559FC5369ACB}"/>
              </a:ext>
            </a:extLst>
          </p:cNvPr>
          <p:cNvPicPr>
            <a:picLocks noChangeAspect="1"/>
          </p:cNvPicPr>
          <p:nvPr/>
        </p:nvPicPr>
        <p:blipFill>
          <a:blip r:embed="rId4"/>
          <a:stretch>
            <a:fillRect/>
          </a:stretch>
        </p:blipFill>
        <p:spPr>
          <a:xfrm>
            <a:off x="4962526" y="146034"/>
            <a:ext cx="2667000" cy="1572927"/>
          </a:xfrm>
          <a:prstGeom prst="rect">
            <a:avLst/>
          </a:prstGeom>
        </p:spPr>
      </p:pic>
    </p:spTree>
    <p:extLst>
      <p:ext uri="{BB962C8B-B14F-4D97-AF65-F5344CB8AC3E}">
        <p14:creationId xmlns:p14="http://schemas.microsoft.com/office/powerpoint/2010/main" val="1910120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4BB1A-4164-41A3-B142-E1B6851B0C80}"/>
              </a:ext>
            </a:extLst>
          </p:cNvPr>
          <p:cNvSpPr>
            <a:spLocks noGrp="1"/>
          </p:cNvSpPr>
          <p:nvPr>
            <p:ph type="title"/>
          </p:nvPr>
        </p:nvSpPr>
        <p:spPr/>
        <p:txBody>
          <a:bodyPr/>
          <a:lstStyle/>
          <a:p>
            <a:r>
              <a:rPr lang="en-US" dirty="0"/>
              <a:t>Consolidation of FLU Categories</a:t>
            </a:r>
          </a:p>
        </p:txBody>
      </p:sp>
      <p:graphicFrame>
        <p:nvGraphicFramePr>
          <p:cNvPr id="4" name="Diagram 3">
            <a:extLst>
              <a:ext uri="{FF2B5EF4-FFF2-40B4-BE49-F238E27FC236}">
                <a16:creationId xmlns:a16="http://schemas.microsoft.com/office/drawing/2014/main" id="{33120CAC-2F8C-4E28-B76B-9B6B51580669}"/>
              </a:ext>
            </a:extLst>
          </p:cNvPr>
          <p:cNvGraphicFramePr/>
          <p:nvPr>
            <p:extLst>
              <p:ext uri="{D42A27DB-BD31-4B8C-83A1-F6EECF244321}">
                <p14:modId xmlns:p14="http://schemas.microsoft.com/office/powerpoint/2010/main" val="932003687"/>
              </p:ext>
            </p:extLst>
          </p:nvPr>
        </p:nvGraphicFramePr>
        <p:xfrm>
          <a:off x="0" y="1641476"/>
          <a:ext cx="7526506" cy="41558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4A3EF929-8686-4A5D-B2CC-93197C6EEBD9}"/>
              </a:ext>
            </a:extLst>
          </p:cNvPr>
          <p:cNvSpPr txBox="1"/>
          <p:nvPr/>
        </p:nvSpPr>
        <p:spPr>
          <a:xfrm>
            <a:off x="7213600" y="2850439"/>
            <a:ext cx="4584700" cy="1477328"/>
          </a:xfrm>
          <a:prstGeom prst="rect">
            <a:avLst/>
          </a:prstGeom>
          <a:noFill/>
        </p:spPr>
        <p:txBody>
          <a:bodyPr wrap="square" rtlCol="0">
            <a:spAutoFit/>
          </a:bodyPr>
          <a:lstStyle/>
          <a:p>
            <a:r>
              <a:rPr lang="en-US" b="1" dirty="0"/>
              <a:t>Suburban Expansion </a:t>
            </a:r>
            <a:r>
              <a:rPr lang="en-US" dirty="0"/>
              <a:t>= 6.61 Total Acres</a:t>
            </a:r>
          </a:p>
          <a:p>
            <a:endParaRPr lang="en-US" dirty="0"/>
          </a:p>
          <a:p>
            <a:r>
              <a:rPr lang="en-US" b="1" dirty="0"/>
              <a:t>Low Density </a:t>
            </a:r>
            <a:r>
              <a:rPr lang="en-US" dirty="0"/>
              <a:t>= 1980.78 Total Acres</a:t>
            </a:r>
          </a:p>
          <a:p>
            <a:endParaRPr lang="en-US" dirty="0"/>
          </a:p>
          <a:p>
            <a:r>
              <a:rPr lang="en-US" b="1" i="1" u="sng" dirty="0"/>
              <a:t>New</a:t>
            </a:r>
            <a:r>
              <a:rPr lang="en-US" b="1" dirty="0"/>
              <a:t> Low Density </a:t>
            </a:r>
            <a:r>
              <a:rPr lang="en-US" dirty="0"/>
              <a:t>= 1987.40 Total Acres</a:t>
            </a:r>
          </a:p>
        </p:txBody>
      </p:sp>
    </p:spTree>
    <p:extLst>
      <p:ext uri="{BB962C8B-B14F-4D97-AF65-F5344CB8AC3E}">
        <p14:creationId xmlns:p14="http://schemas.microsoft.com/office/powerpoint/2010/main" val="3427120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2C70E-E41D-4118-A532-463991ED41F2}"/>
              </a:ext>
            </a:extLst>
          </p:cNvPr>
          <p:cNvSpPr>
            <a:spLocks noGrp="1"/>
          </p:cNvSpPr>
          <p:nvPr>
            <p:ph type="title"/>
          </p:nvPr>
        </p:nvSpPr>
        <p:spPr>
          <a:xfrm>
            <a:off x="651307" y="640081"/>
            <a:ext cx="3377183" cy="3681976"/>
          </a:xfrm>
          <a:noFill/>
        </p:spPr>
        <p:txBody>
          <a:bodyPr vert="horz" lIns="91440" tIns="45720" rIns="91440" bIns="45720" rtlCol="0" anchor="b">
            <a:normAutofit/>
          </a:bodyPr>
          <a:lstStyle/>
          <a:p>
            <a:r>
              <a:rPr lang="en-US" sz="4400" kern="1200" dirty="0">
                <a:solidFill>
                  <a:schemeClr val="tx1"/>
                </a:solidFill>
                <a:latin typeface="+mj-lt"/>
                <a:ea typeface="+mj-ea"/>
                <a:cs typeface="+mj-cs"/>
              </a:rPr>
              <a:t>Existing Suburban Expansion</a:t>
            </a:r>
            <a:br>
              <a:rPr lang="en-US" sz="4400" kern="1200" dirty="0">
                <a:solidFill>
                  <a:schemeClr val="tx1"/>
                </a:solidFill>
                <a:latin typeface="+mj-lt"/>
                <a:ea typeface="+mj-ea"/>
                <a:cs typeface="+mj-cs"/>
              </a:rPr>
            </a:br>
            <a:r>
              <a:rPr lang="en-US" sz="4400" kern="1200" dirty="0">
                <a:solidFill>
                  <a:schemeClr val="tx1"/>
                </a:solidFill>
                <a:latin typeface="+mj-lt"/>
                <a:ea typeface="+mj-ea"/>
                <a:cs typeface="+mj-cs"/>
              </a:rPr>
              <a:t>FLU</a:t>
            </a:r>
          </a:p>
        </p:txBody>
      </p:sp>
      <p:pic>
        <p:nvPicPr>
          <p:cNvPr id="4" name="Picture 3">
            <a:extLst>
              <a:ext uri="{FF2B5EF4-FFF2-40B4-BE49-F238E27FC236}">
                <a16:creationId xmlns:a16="http://schemas.microsoft.com/office/drawing/2014/main" id="{238A8B58-8A07-4189-9C3C-20FF3D523CF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11305" r="1" b="20459"/>
          <a:stretch/>
        </p:blipFill>
        <p:spPr>
          <a:xfrm>
            <a:off x="4654297" y="10"/>
            <a:ext cx="7537704" cy="6857990"/>
          </a:xfrm>
          <a:prstGeom prst="rect">
            <a:avLst/>
          </a:prstGeom>
        </p:spPr>
      </p:pic>
      <p:sp>
        <p:nvSpPr>
          <p:cNvPr id="3" name="Oval 2">
            <a:extLst>
              <a:ext uri="{FF2B5EF4-FFF2-40B4-BE49-F238E27FC236}">
                <a16:creationId xmlns:a16="http://schemas.microsoft.com/office/drawing/2014/main" id="{C4C52923-6499-4361-A150-9FD76CF1458C}"/>
              </a:ext>
            </a:extLst>
          </p:cNvPr>
          <p:cNvSpPr/>
          <p:nvPr/>
        </p:nvSpPr>
        <p:spPr>
          <a:xfrm>
            <a:off x="6096000" y="3175819"/>
            <a:ext cx="540774" cy="45228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0413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2C70E-E41D-4118-A532-463991ED41F2}"/>
              </a:ext>
            </a:extLst>
          </p:cNvPr>
          <p:cNvSpPr>
            <a:spLocks noGrp="1"/>
          </p:cNvSpPr>
          <p:nvPr>
            <p:ph type="title"/>
          </p:nvPr>
        </p:nvSpPr>
        <p:spPr>
          <a:xfrm>
            <a:off x="651307" y="640081"/>
            <a:ext cx="3377183" cy="3681976"/>
          </a:xfrm>
          <a:noFill/>
        </p:spPr>
        <p:txBody>
          <a:bodyPr vert="horz" lIns="91440" tIns="45720" rIns="91440" bIns="45720" rtlCol="0" anchor="b">
            <a:normAutofit/>
          </a:bodyPr>
          <a:lstStyle/>
          <a:p>
            <a:r>
              <a:rPr lang="en-US" sz="4400" kern="1200" dirty="0">
                <a:solidFill>
                  <a:schemeClr val="tx1"/>
                </a:solidFill>
                <a:latin typeface="+mj-lt"/>
                <a:ea typeface="+mj-ea"/>
                <a:cs typeface="+mj-cs"/>
              </a:rPr>
              <a:t>Existing </a:t>
            </a:r>
            <a:br>
              <a:rPr lang="en-US" sz="4400" kern="1200" dirty="0">
                <a:solidFill>
                  <a:schemeClr val="tx1"/>
                </a:solidFill>
                <a:latin typeface="+mj-lt"/>
                <a:ea typeface="+mj-ea"/>
                <a:cs typeface="+mj-cs"/>
              </a:rPr>
            </a:br>
            <a:r>
              <a:rPr lang="en-US" sz="4400" kern="1200" dirty="0">
                <a:solidFill>
                  <a:schemeClr val="tx1"/>
                </a:solidFill>
                <a:latin typeface="+mj-lt"/>
                <a:ea typeface="+mj-ea"/>
                <a:cs typeface="+mj-cs"/>
              </a:rPr>
              <a:t>Low Density</a:t>
            </a:r>
            <a:br>
              <a:rPr lang="en-US" sz="4400" kern="1200" dirty="0">
                <a:solidFill>
                  <a:schemeClr val="tx1"/>
                </a:solidFill>
                <a:latin typeface="+mj-lt"/>
                <a:ea typeface="+mj-ea"/>
                <a:cs typeface="+mj-cs"/>
              </a:rPr>
            </a:br>
            <a:r>
              <a:rPr lang="en-US" sz="4400" kern="1200" dirty="0">
                <a:solidFill>
                  <a:schemeClr val="tx1"/>
                </a:solidFill>
                <a:latin typeface="+mj-lt"/>
                <a:ea typeface="+mj-ea"/>
                <a:cs typeface="+mj-cs"/>
              </a:rPr>
              <a:t>FLU</a:t>
            </a:r>
          </a:p>
        </p:txBody>
      </p:sp>
      <p:pic>
        <p:nvPicPr>
          <p:cNvPr id="4" name="Picture 3">
            <a:extLst>
              <a:ext uri="{FF2B5EF4-FFF2-40B4-BE49-F238E27FC236}">
                <a16:creationId xmlns:a16="http://schemas.microsoft.com/office/drawing/2014/main" id="{238A8B58-8A07-4189-9C3C-20FF3D523CF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12739" r="1" b="19025"/>
          <a:stretch/>
        </p:blipFill>
        <p:spPr>
          <a:xfrm>
            <a:off x="4654297" y="10"/>
            <a:ext cx="7537704" cy="6857990"/>
          </a:xfrm>
          <a:prstGeom prst="rect">
            <a:avLst/>
          </a:prstGeom>
        </p:spPr>
      </p:pic>
    </p:spTree>
    <p:extLst>
      <p:ext uri="{BB962C8B-B14F-4D97-AF65-F5344CB8AC3E}">
        <p14:creationId xmlns:p14="http://schemas.microsoft.com/office/powerpoint/2010/main" val="4003553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2C70E-E41D-4118-A532-463991ED41F2}"/>
              </a:ext>
            </a:extLst>
          </p:cNvPr>
          <p:cNvSpPr>
            <a:spLocks noGrp="1"/>
          </p:cNvSpPr>
          <p:nvPr>
            <p:ph type="title"/>
          </p:nvPr>
        </p:nvSpPr>
        <p:spPr>
          <a:xfrm>
            <a:off x="651307" y="640081"/>
            <a:ext cx="3377183" cy="3681976"/>
          </a:xfrm>
          <a:noFill/>
        </p:spPr>
        <p:txBody>
          <a:bodyPr vert="horz" lIns="91440" tIns="45720" rIns="91440" bIns="45720" rtlCol="0" anchor="b">
            <a:normAutofit/>
          </a:bodyPr>
          <a:lstStyle/>
          <a:p>
            <a:r>
              <a:rPr lang="en-US" sz="4400" i="1" u="sng" kern="1200" dirty="0">
                <a:solidFill>
                  <a:schemeClr val="tx1"/>
                </a:solidFill>
                <a:latin typeface="+mj-lt"/>
                <a:ea typeface="+mj-ea"/>
                <a:cs typeface="+mj-cs"/>
              </a:rPr>
              <a:t>Proposed</a:t>
            </a:r>
            <a:br>
              <a:rPr lang="en-US" sz="4400" i="1" u="sng" kern="1200" dirty="0">
                <a:solidFill>
                  <a:schemeClr val="tx1"/>
                </a:solidFill>
                <a:latin typeface="+mj-lt"/>
                <a:ea typeface="+mj-ea"/>
                <a:cs typeface="+mj-cs"/>
              </a:rPr>
            </a:br>
            <a:r>
              <a:rPr lang="en-US" sz="4400" kern="1200" dirty="0">
                <a:solidFill>
                  <a:schemeClr val="tx1"/>
                </a:solidFill>
                <a:latin typeface="+mj-lt"/>
                <a:ea typeface="+mj-ea"/>
                <a:cs typeface="+mj-cs"/>
              </a:rPr>
              <a:t> </a:t>
            </a:r>
            <a:br>
              <a:rPr lang="en-US" sz="4400" kern="1200" dirty="0">
                <a:solidFill>
                  <a:schemeClr val="tx1"/>
                </a:solidFill>
                <a:latin typeface="+mj-lt"/>
                <a:ea typeface="+mj-ea"/>
                <a:cs typeface="+mj-cs"/>
              </a:rPr>
            </a:br>
            <a:r>
              <a:rPr lang="en-US" sz="4400" kern="1200" dirty="0">
                <a:solidFill>
                  <a:schemeClr val="tx1"/>
                </a:solidFill>
                <a:latin typeface="+mj-lt"/>
                <a:ea typeface="+mj-ea"/>
                <a:cs typeface="+mj-cs"/>
              </a:rPr>
              <a:t>Low Density</a:t>
            </a:r>
            <a:br>
              <a:rPr lang="en-US" sz="4400" kern="1200" dirty="0">
                <a:solidFill>
                  <a:schemeClr val="tx1"/>
                </a:solidFill>
                <a:latin typeface="+mj-lt"/>
                <a:ea typeface="+mj-ea"/>
                <a:cs typeface="+mj-cs"/>
              </a:rPr>
            </a:br>
            <a:r>
              <a:rPr lang="en-US" sz="4400" kern="1200" dirty="0">
                <a:solidFill>
                  <a:schemeClr val="tx1"/>
                </a:solidFill>
                <a:latin typeface="+mj-lt"/>
                <a:ea typeface="+mj-ea"/>
                <a:cs typeface="+mj-cs"/>
              </a:rPr>
              <a:t>FLU</a:t>
            </a:r>
          </a:p>
        </p:txBody>
      </p:sp>
      <p:pic>
        <p:nvPicPr>
          <p:cNvPr id="4" name="Picture 3">
            <a:extLst>
              <a:ext uri="{FF2B5EF4-FFF2-40B4-BE49-F238E27FC236}">
                <a16:creationId xmlns:a16="http://schemas.microsoft.com/office/drawing/2014/main" id="{238A8B58-8A07-4189-9C3C-20FF3D523CF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12714" r="1" b="19050"/>
          <a:stretch/>
        </p:blipFill>
        <p:spPr>
          <a:xfrm>
            <a:off x="4654297" y="10"/>
            <a:ext cx="7537704" cy="6857990"/>
          </a:xfrm>
          <a:prstGeom prst="rect">
            <a:avLst/>
          </a:prstGeom>
        </p:spPr>
      </p:pic>
    </p:spTree>
    <p:extLst>
      <p:ext uri="{BB962C8B-B14F-4D97-AF65-F5344CB8AC3E}">
        <p14:creationId xmlns:p14="http://schemas.microsoft.com/office/powerpoint/2010/main" val="100196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4BB1A-4164-41A3-B142-E1B6851B0C80}"/>
              </a:ext>
            </a:extLst>
          </p:cNvPr>
          <p:cNvSpPr>
            <a:spLocks noGrp="1"/>
          </p:cNvSpPr>
          <p:nvPr>
            <p:ph type="title"/>
          </p:nvPr>
        </p:nvSpPr>
        <p:spPr>
          <a:xfrm>
            <a:off x="838200" y="348716"/>
            <a:ext cx="10515600" cy="1325563"/>
          </a:xfrm>
        </p:spPr>
        <p:txBody>
          <a:bodyPr/>
          <a:lstStyle/>
          <a:p>
            <a:r>
              <a:rPr lang="en-US" dirty="0"/>
              <a:t>Consolidation of FLU Categories</a:t>
            </a:r>
          </a:p>
        </p:txBody>
      </p:sp>
      <p:graphicFrame>
        <p:nvGraphicFramePr>
          <p:cNvPr id="4" name="Diagram 3">
            <a:extLst>
              <a:ext uri="{FF2B5EF4-FFF2-40B4-BE49-F238E27FC236}">
                <a16:creationId xmlns:a16="http://schemas.microsoft.com/office/drawing/2014/main" id="{33120CAC-2F8C-4E28-B76B-9B6B51580669}"/>
              </a:ext>
            </a:extLst>
          </p:cNvPr>
          <p:cNvGraphicFramePr/>
          <p:nvPr>
            <p:extLst>
              <p:ext uri="{D42A27DB-BD31-4B8C-83A1-F6EECF244321}">
                <p14:modId xmlns:p14="http://schemas.microsoft.com/office/powerpoint/2010/main" val="1443978232"/>
              </p:ext>
            </p:extLst>
          </p:nvPr>
        </p:nvGraphicFramePr>
        <p:xfrm>
          <a:off x="0" y="1674279"/>
          <a:ext cx="7526506" cy="41558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F2DB2F44-F82C-43EB-947E-9A642C46707D}"/>
              </a:ext>
            </a:extLst>
          </p:cNvPr>
          <p:cNvSpPr txBox="1"/>
          <p:nvPr/>
        </p:nvSpPr>
        <p:spPr>
          <a:xfrm>
            <a:off x="6991350" y="2850439"/>
            <a:ext cx="4806950" cy="1477328"/>
          </a:xfrm>
          <a:prstGeom prst="rect">
            <a:avLst/>
          </a:prstGeom>
          <a:noFill/>
        </p:spPr>
        <p:txBody>
          <a:bodyPr wrap="square" rtlCol="0">
            <a:spAutoFit/>
          </a:bodyPr>
          <a:lstStyle/>
          <a:p>
            <a:r>
              <a:rPr lang="en-US" b="1" dirty="0"/>
              <a:t>Moderate Density </a:t>
            </a:r>
            <a:r>
              <a:rPr lang="en-US" dirty="0"/>
              <a:t>= 123.32 Total Acres</a:t>
            </a:r>
          </a:p>
          <a:p>
            <a:endParaRPr lang="en-US" dirty="0"/>
          </a:p>
          <a:p>
            <a:r>
              <a:rPr lang="en-US" b="1" dirty="0"/>
              <a:t>Medium Density </a:t>
            </a:r>
            <a:r>
              <a:rPr lang="en-US" dirty="0"/>
              <a:t>= 483.61 Total Acres</a:t>
            </a:r>
          </a:p>
          <a:p>
            <a:endParaRPr lang="en-US" dirty="0"/>
          </a:p>
          <a:p>
            <a:r>
              <a:rPr lang="en-US" b="1" i="1" u="sng" dirty="0"/>
              <a:t>New</a:t>
            </a:r>
            <a:r>
              <a:rPr lang="en-US" b="1" dirty="0"/>
              <a:t> Medium Density </a:t>
            </a:r>
            <a:r>
              <a:rPr lang="en-US" dirty="0"/>
              <a:t>= 606.92 Total Acres</a:t>
            </a:r>
          </a:p>
        </p:txBody>
      </p:sp>
    </p:spTree>
    <p:extLst>
      <p:ext uri="{BB962C8B-B14F-4D97-AF65-F5344CB8AC3E}">
        <p14:creationId xmlns:p14="http://schemas.microsoft.com/office/powerpoint/2010/main" val="1903220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2C70E-E41D-4118-A532-463991ED41F2}"/>
              </a:ext>
            </a:extLst>
          </p:cNvPr>
          <p:cNvSpPr>
            <a:spLocks noGrp="1"/>
          </p:cNvSpPr>
          <p:nvPr>
            <p:ph type="title"/>
          </p:nvPr>
        </p:nvSpPr>
        <p:spPr>
          <a:xfrm>
            <a:off x="651307" y="640081"/>
            <a:ext cx="3377183" cy="3681976"/>
          </a:xfrm>
          <a:noFill/>
        </p:spPr>
        <p:txBody>
          <a:bodyPr vert="horz" lIns="91440" tIns="45720" rIns="91440" bIns="45720" rtlCol="0" anchor="b">
            <a:normAutofit/>
          </a:bodyPr>
          <a:lstStyle/>
          <a:p>
            <a:r>
              <a:rPr lang="en-US" sz="4400" kern="1200" dirty="0">
                <a:solidFill>
                  <a:schemeClr val="tx1"/>
                </a:solidFill>
                <a:latin typeface="+mj-lt"/>
                <a:ea typeface="+mj-ea"/>
                <a:cs typeface="+mj-cs"/>
              </a:rPr>
              <a:t>Existing </a:t>
            </a:r>
            <a:br>
              <a:rPr lang="en-US" sz="4400" kern="1200" dirty="0">
                <a:solidFill>
                  <a:schemeClr val="tx1"/>
                </a:solidFill>
                <a:latin typeface="+mj-lt"/>
                <a:ea typeface="+mj-ea"/>
                <a:cs typeface="+mj-cs"/>
              </a:rPr>
            </a:br>
            <a:r>
              <a:rPr lang="en-US" sz="4400" kern="1200" dirty="0">
                <a:solidFill>
                  <a:schemeClr val="tx1"/>
                </a:solidFill>
                <a:latin typeface="+mj-lt"/>
                <a:ea typeface="+mj-ea"/>
                <a:cs typeface="+mj-cs"/>
              </a:rPr>
              <a:t>Moderate Density</a:t>
            </a:r>
            <a:br>
              <a:rPr lang="en-US" sz="4400" kern="1200" dirty="0">
                <a:solidFill>
                  <a:schemeClr val="tx1"/>
                </a:solidFill>
                <a:latin typeface="+mj-lt"/>
                <a:ea typeface="+mj-ea"/>
                <a:cs typeface="+mj-cs"/>
              </a:rPr>
            </a:br>
            <a:r>
              <a:rPr lang="en-US" sz="4400" kern="1200" dirty="0">
                <a:solidFill>
                  <a:schemeClr val="tx1"/>
                </a:solidFill>
                <a:latin typeface="+mj-lt"/>
                <a:ea typeface="+mj-ea"/>
                <a:cs typeface="+mj-cs"/>
              </a:rPr>
              <a:t>FLU</a:t>
            </a:r>
          </a:p>
        </p:txBody>
      </p:sp>
      <p:pic>
        <p:nvPicPr>
          <p:cNvPr id="4" name="Picture 3">
            <a:extLst>
              <a:ext uri="{FF2B5EF4-FFF2-40B4-BE49-F238E27FC236}">
                <a16:creationId xmlns:a16="http://schemas.microsoft.com/office/drawing/2014/main" id="{238A8B58-8A07-4189-9C3C-20FF3D523CF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11885" r="1" b="19879"/>
          <a:stretch/>
        </p:blipFill>
        <p:spPr>
          <a:xfrm>
            <a:off x="4654297" y="152410"/>
            <a:ext cx="7537704" cy="6857990"/>
          </a:xfrm>
          <a:prstGeom prst="rect">
            <a:avLst/>
          </a:prstGeom>
        </p:spPr>
      </p:pic>
    </p:spTree>
    <p:extLst>
      <p:ext uri="{BB962C8B-B14F-4D97-AF65-F5344CB8AC3E}">
        <p14:creationId xmlns:p14="http://schemas.microsoft.com/office/powerpoint/2010/main" val="724649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2C70E-E41D-4118-A532-463991ED41F2}"/>
              </a:ext>
            </a:extLst>
          </p:cNvPr>
          <p:cNvSpPr>
            <a:spLocks noGrp="1"/>
          </p:cNvSpPr>
          <p:nvPr>
            <p:ph type="title"/>
          </p:nvPr>
        </p:nvSpPr>
        <p:spPr>
          <a:xfrm>
            <a:off x="651307" y="640081"/>
            <a:ext cx="3377183" cy="3681976"/>
          </a:xfrm>
          <a:noFill/>
        </p:spPr>
        <p:txBody>
          <a:bodyPr vert="horz" lIns="91440" tIns="45720" rIns="91440" bIns="45720" rtlCol="0" anchor="b">
            <a:normAutofit/>
          </a:bodyPr>
          <a:lstStyle/>
          <a:p>
            <a:r>
              <a:rPr lang="en-US" sz="4400" kern="1200" dirty="0">
                <a:solidFill>
                  <a:schemeClr val="tx1"/>
                </a:solidFill>
                <a:latin typeface="+mj-lt"/>
                <a:ea typeface="+mj-ea"/>
                <a:cs typeface="+mj-cs"/>
              </a:rPr>
              <a:t>Existing </a:t>
            </a:r>
            <a:br>
              <a:rPr lang="en-US" sz="4400" kern="1200" dirty="0">
                <a:solidFill>
                  <a:schemeClr val="tx1"/>
                </a:solidFill>
                <a:latin typeface="+mj-lt"/>
                <a:ea typeface="+mj-ea"/>
                <a:cs typeface="+mj-cs"/>
              </a:rPr>
            </a:br>
            <a:r>
              <a:rPr lang="en-US" sz="4400" kern="1200" dirty="0">
                <a:solidFill>
                  <a:schemeClr val="tx1"/>
                </a:solidFill>
                <a:latin typeface="+mj-lt"/>
                <a:ea typeface="+mj-ea"/>
                <a:cs typeface="+mj-cs"/>
              </a:rPr>
              <a:t>Medium Density</a:t>
            </a:r>
            <a:br>
              <a:rPr lang="en-US" sz="4400" kern="1200" dirty="0">
                <a:solidFill>
                  <a:schemeClr val="tx1"/>
                </a:solidFill>
                <a:latin typeface="+mj-lt"/>
                <a:ea typeface="+mj-ea"/>
                <a:cs typeface="+mj-cs"/>
              </a:rPr>
            </a:br>
            <a:r>
              <a:rPr lang="en-US" sz="4400" kern="1200" dirty="0">
                <a:solidFill>
                  <a:schemeClr val="tx1"/>
                </a:solidFill>
                <a:latin typeface="+mj-lt"/>
                <a:ea typeface="+mj-ea"/>
                <a:cs typeface="+mj-cs"/>
              </a:rPr>
              <a:t>FLU</a:t>
            </a:r>
          </a:p>
        </p:txBody>
      </p:sp>
      <p:pic>
        <p:nvPicPr>
          <p:cNvPr id="4" name="Picture 3">
            <a:extLst>
              <a:ext uri="{FF2B5EF4-FFF2-40B4-BE49-F238E27FC236}">
                <a16:creationId xmlns:a16="http://schemas.microsoft.com/office/drawing/2014/main" id="{238A8B58-8A07-4189-9C3C-20FF3D523CF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9718" r="1" b="22046"/>
          <a:stretch/>
        </p:blipFill>
        <p:spPr>
          <a:xfrm>
            <a:off x="4654297" y="10"/>
            <a:ext cx="7537704" cy="6857990"/>
          </a:xfrm>
          <a:prstGeom prst="rect">
            <a:avLst/>
          </a:prstGeom>
        </p:spPr>
      </p:pic>
    </p:spTree>
    <p:extLst>
      <p:ext uri="{BB962C8B-B14F-4D97-AF65-F5344CB8AC3E}">
        <p14:creationId xmlns:p14="http://schemas.microsoft.com/office/powerpoint/2010/main" val="42291299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2C70E-E41D-4118-A532-463991ED41F2}"/>
              </a:ext>
            </a:extLst>
          </p:cNvPr>
          <p:cNvSpPr>
            <a:spLocks noGrp="1"/>
          </p:cNvSpPr>
          <p:nvPr>
            <p:ph type="title"/>
          </p:nvPr>
        </p:nvSpPr>
        <p:spPr>
          <a:xfrm>
            <a:off x="651307" y="640081"/>
            <a:ext cx="3377183" cy="3681976"/>
          </a:xfrm>
          <a:noFill/>
        </p:spPr>
        <p:txBody>
          <a:bodyPr vert="horz" lIns="91440" tIns="45720" rIns="91440" bIns="45720" rtlCol="0" anchor="b">
            <a:normAutofit/>
          </a:bodyPr>
          <a:lstStyle/>
          <a:p>
            <a:r>
              <a:rPr lang="en-US" sz="4400" i="1" u="sng" kern="1200" dirty="0">
                <a:solidFill>
                  <a:schemeClr val="tx1"/>
                </a:solidFill>
                <a:latin typeface="+mj-lt"/>
                <a:ea typeface="+mj-ea"/>
                <a:cs typeface="+mj-cs"/>
              </a:rPr>
              <a:t>Proposed</a:t>
            </a:r>
            <a:br>
              <a:rPr lang="en-US" sz="4400" i="1" u="sng" kern="1200" dirty="0">
                <a:solidFill>
                  <a:schemeClr val="tx1"/>
                </a:solidFill>
                <a:latin typeface="+mj-lt"/>
                <a:ea typeface="+mj-ea"/>
                <a:cs typeface="+mj-cs"/>
              </a:rPr>
            </a:br>
            <a:r>
              <a:rPr lang="en-US" sz="4400" kern="1200" dirty="0">
                <a:solidFill>
                  <a:schemeClr val="tx1"/>
                </a:solidFill>
                <a:latin typeface="+mj-lt"/>
                <a:ea typeface="+mj-ea"/>
                <a:cs typeface="+mj-cs"/>
              </a:rPr>
              <a:t> </a:t>
            </a:r>
            <a:br>
              <a:rPr lang="en-US" sz="4400" kern="1200" dirty="0">
                <a:solidFill>
                  <a:schemeClr val="tx1"/>
                </a:solidFill>
                <a:latin typeface="+mj-lt"/>
                <a:ea typeface="+mj-ea"/>
                <a:cs typeface="+mj-cs"/>
              </a:rPr>
            </a:br>
            <a:r>
              <a:rPr lang="en-US" sz="4400" kern="1200" dirty="0">
                <a:solidFill>
                  <a:schemeClr val="tx1"/>
                </a:solidFill>
                <a:latin typeface="+mj-lt"/>
                <a:ea typeface="+mj-ea"/>
                <a:cs typeface="+mj-cs"/>
              </a:rPr>
              <a:t>Medium Density</a:t>
            </a:r>
            <a:br>
              <a:rPr lang="en-US" sz="4400" kern="1200" dirty="0">
                <a:solidFill>
                  <a:schemeClr val="tx1"/>
                </a:solidFill>
                <a:latin typeface="+mj-lt"/>
                <a:ea typeface="+mj-ea"/>
                <a:cs typeface="+mj-cs"/>
              </a:rPr>
            </a:br>
            <a:r>
              <a:rPr lang="en-US" sz="4400" kern="1200" dirty="0">
                <a:solidFill>
                  <a:schemeClr val="tx1"/>
                </a:solidFill>
                <a:latin typeface="+mj-lt"/>
                <a:ea typeface="+mj-ea"/>
                <a:cs typeface="+mj-cs"/>
              </a:rPr>
              <a:t>FLU</a:t>
            </a:r>
          </a:p>
        </p:txBody>
      </p:sp>
      <p:pic>
        <p:nvPicPr>
          <p:cNvPr id="4" name="Picture 3">
            <a:extLst>
              <a:ext uri="{FF2B5EF4-FFF2-40B4-BE49-F238E27FC236}">
                <a16:creationId xmlns:a16="http://schemas.microsoft.com/office/drawing/2014/main" id="{238A8B58-8A07-4189-9C3C-20FF3D523CF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9956" r="1" b="21808"/>
          <a:stretch/>
        </p:blipFill>
        <p:spPr>
          <a:xfrm>
            <a:off x="4654297" y="10"/>
            <a:ext cx="7537704" cy="6857990"/>
          </a:xfrm>
          <a:prstGeom prst="rect">
            <a:avLst/>
          </a:prstGeom>
        </p:spPr>
      </p:pic>
    </p:spTree>
    <p:extLst>
      <p:ext uri="{BB962C8B-B14F-4D97-AF65-F5344CB8AC3E}">
        <p14:creationId xmlns:p14="http://schemas.microsoft.com/office/powerpoint/2010/main" val="423516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4BB1A-4164-41A3-B142-E1B6851B0C80}"/>
              </a:ext>
            </a:extLst>
          </p:cNvPr>
          <p:cNvSpPr>
            <a:spLocks noGrp="1"/>
          </p:cNvSpPr>
          <p:nvPr>
            <p:ph type="title"/>
          </p:nvPr>
        </p:nvSpPr>
        <p:spPr/>
        <p:txBody>
          <a:bodyPr/>
          <a:lstStyle/>
          <a:p>
            <a:r>
              <a:rPr lang="en-US" dirty="0"/>
              <a:t>Consolidation of FLU Categories</a:t>
            </a:r>
          </a:p>
        </p:txBody>
      </p:sp>
      <p:graphicFrame>
        <p:nvGraphicFramePr>
          <p:cNvPr id="4" name="Diagram 3">
            <a:extLst>
              <a:ext uri="{FF2B5EF4-FFF2-40B4-BE49-F238E27FC236}">
                <a16:creationId xmlns:a16="http://schemas.microsoft.com/office/drawing/2014/main" id="{33120CAC-2F8C-4E28-B76B-9B6B51580669}"/>
              </a:ext>
            </a:extLst>
          </p:cNvPr>
          <p:cNvGraphicFramePr/>
          <p:nvPr>
            <p:extLst>
              <p:ext uri="{D42A27DB-BD31-4B8C-83A1-F6EECF244321}">
                <p14:modId xmlns:p14="http://schemas.microsoft.com/office/powerpoint/2010/main" val="3407068986"/>
              </p:ext>
            </p:extLst>
          </p:nvPr>
        </p:nvGraphicFramePr>
        <p:xfrm>
          <a:off x="0" y="1614487"/>
          <a:ext cx="7526506" cy="41558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590509D6-9B2A-4805-8EF7-883DB340495F}"/>
              </a:ext>
            </a:extLst>
          </p:cNvPr>
          <p:cNvSpPr txBox="1"/>
          <p:nvPr/>
        </p:nvSpPr>
        <p:spPr>
          <a:xfrm>
            <a:off x="6934200" y="2840914"/>
            <a:ext cx="5045075" cy="1477328"/>
          </a:xfrm>
          <a:prstGeom prst="rect">
            <a:avLst/>
          </a:prstGeom>
          <a:noFill/>
        </p:spPr>
        <p:txBody>
          <a:bodyPr wrap="square" rtlCol="0">
            <a:spAutoFit/>
          </a:bodyPr>
          <a:lstStyle/>
          <a:p>
            <a:r>
              <a:rPr lang="en-US" b="1" dirty="0"/>
              <a:t>Mixed Use Neighborhood </a:t>
            </a:r>
            <a:r>
              <a:rPr lang="en-US" dirty="0"/>
              <a:t>= 138.78 Total Acres</a:t>
            </a:r>
          </a:p>
          <a:p>
            <a:endParaRPr lang="en-US" dirty="0"/>
          </a:p>
          <a:p>
            <a:r>
              <a:rPr lang="en-US" b="1" dirty="0"/>
              <a:t>Mixed Use Commercial </a:t>
            </a:r>
            <a:r>
              <a:rPr lang="en-US" dirty="0"/>
              <a:t>= 230.07 Total Acres</a:t>
            </a:r>
          </a:p>
          <a:p>
            <a:endParaRPr lang="en-US" dirty="0"/>
          </a:p>
          <a:p>
            <a:r>
              <a:rPr lang="en-US" b="1" i="1" u="sng" dirty="0"/>
              <a:t>New</a:t>
            </a:r>
            <a:r>
              <a:rPr lang="en-US" b="1" dirty="0"/>
              <a:t> Mixed Use </a:t>
            </a:r>
            <a:r>
              <a:rPr lang="en-US" dirty="0"/>
              <a:t>= 368.85 Total Acres</a:t>
            </a:r>
          </a:p>
        </p:txBody>
      </p:sp>
    </p:spTree>
    <p:extLst>
      <p:ext uri="{BB962C8B-B14F-4D97-AF65-F5344CB8AC3E}">
        <p14:creationId xmlns:p14="http://schemas.microsoft.com/office/powerpoint/2010/main" val="1289617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2C70E-E41D-4118-A532-463991ED41F2}"/>
              </a:ext>
            </a:extLst>
          </p:cNvPr>
          <p:cNvSpPr>
            <a:spLocks noGrp="1"/>
          </p:cNvSpPr>
          <p:nvPr>
            <p:ph type="title"/>
          </p:nvPr>
        </p:nvSpPr>
        <p:spPr>
          <a:xfrm>
            <a:off x="651307" y="640081"/>
            <a:ext cx="3377183" cy="3681976"/>
          </a:xfrm>
          <a:noFill/>
        </p:spPr>
        <p:txBody>
          <a:bodyPr vert="horz" lIns="91440" tIns="45720" rIns="91440" bIns="45720" rtlCol="0" anchor="b">
            <a:normAutofit/>
          </a:bodyPr>
          <a:lstStyle/>
          <a:p>
            <a:r>
              <a:rPr lang="en-US" sz="3700" kern="1200" dirty="0">
                <a:solidFill>
                  <a:schemeClr val="tx1"/>
                </a:solidFill>
                <a:latin typeface="+mj-lt"/>
                <a:ea typeface="+mj-ea"/>
                <a:cs typeface="+mj-cs"/>
              </a:rPr>
              <a:t>Existing </a:t>
            </a:r>
            <a:br>
              <a:rPr lang="en-US" sz="3700" kern="1200" dirty="0">
                <a:solidFill>
                  <a:schemeClr val="tx1"/>
                </a:solidFill>
                <a:latin typeface="+mj-lt"/>
                <a:ea typeface="+mj-ea"/>
                <a:cs typeface="+mj-cs"/>
              </a:rPr>
            </a:br>
            <a:r>
              <a:rPr lang="en-US" sz="3700" kern="1200" dirty="0">
                <a:solidFill>
                  <a:schemeClr val="tx1"/>
                </a:solidFill>
                <a:latin typeface="+mj-lt"/>
                <a:ea typeface="+mj-ea"/>
                <a:cs typeface="+mj-cs"/>
              </a:rPr>
              <a:t>Mixed Use</a:t>
            </a:r>
            <a:br>
              <a:rPr lang="en-US" sz="3700" kern="1200" dirty="0">
                <a:solidFill>
                  <a:schemeClr val="tx1"/>
                </a:solidFill>
                <a:latin typeface="+mj-lt"/>
                <a:ea typeface="+mj-ea"/>
                <a:cs typeface="+mj-cs"/>
              </a:rPr>
            </a:br>
            <a:r>
              <a:rPr lang="en-US" sz="3700" kern="1200" dirty="0">
                <a:solidFill>
                  <a:schemeClr val="tx1"/>
                </a:solidFill>
                <a:latin typeface="+mj-lt"/>
                <a:ea typeface="+mj-ea"/>
                <a:cs typeface="+mj-cs"/>
              </a:rPr>
              <a:t>Neighborhood</a:t>
            </a:r>
            <a:br>
              <a:rPr lang="en-US" sz="3700" kern="1200" dirty="0">
                <a:solidFill>
                  <a:schemeClr val="tx1"/>
                </a:solidFill>
                <a:latin typeface="+mj-lt"/>
                <a:ea typeface="+mj-ea"/>
                <a:cs typeface="+mj-cs"/>
              </a:rPr>
            </a:br>
            <a:r>
              <a:rPr lang="en-US" sz="3700" kern="1200" dirty="0">
                <a:solidFill>
                  <a:schemeClr val="tx1"/>
                </a:solidFill>
                <a:latin typeface="+mj-lt"/>
                <a:ea typeface="+mj-ea"/>
                <a:cs typeface="+mj-cs"/>
              </a:rPr>
              <a:t>FLU</a:t>
            </a:r>
          </a:p>
        </p:txBody>
      </p:sp>
      <p:pic>
        <p:nvPicPr>
          <p:cNvPr id="4" name="Picture 3">
            <a:extLst>
              <a:ext uri="{FF2B5EF4-FFF2-40B4-BE49-F238E27FC236}">
                <a16:creationId xmlns:a16="http://schemas.microsoft.com/office/drawing/2014/main" id="{238A8B58-8A07-4189-9C3C-20FF3D523CF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12552" r="1" b="19212"/>
          <a:stretch/>
        </p:blipFill>
        <p:spPr>
          <a:xfrm>
            <a:off x="4654297" y="10"/>
            <a:ext cx="7537704" cy="6857990"/>
          </a:xfrm>
          <a:prstGeom prst="rect">
            <a:avLst/>
          </a:prstGeom>
        </p:spPr>
      </p:pic>
    </p:spTree>
    <p:extLst>
      <p:ext uri="{BB962C8B-B14F-4D97-AF65-F5344CB8AC3E}">
        <p14:creationId xmlns:p14="http://schemas.microsoft.com/office/powerpoint/2010/main" val="2164942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2C70E-E41D-4118-A532-463991ED41F2}"/>
              </a:ext>
            </a:extLst>
          </p:cNvPr>
          <p:cNvSpPr>
            <a:spLocks noGrp="1"/>
          </p:cNvSpPr>
          <p:nvPr>
            <p:ph type="title"/>
          </p:nvPr>
        </p:nvSpPr>
        <p:spPr>
          <a:xfrm>
            <a:off x="651307" y="640081"/>
            <a:ext cx="3377183" cy="3681976"/>
          </a:xfrm>
          <a:noFill/>
        </p:spPr>
        <p:txBody>
          <a:bodyPr vert="horz" lIns="91440" tIns="45720" rIns="91440" bIns="45720" rtlCol="0" anchor="b">
            <a:normAutofit/>
          </a:bodyPr>
          <a:lstStyle/>
          <a:p>
            <a:r>
              <a:rPr lang="en-US" sz="4400" kern="1200" dirty="0">
                <a:solidFill>
                  <a:schemeClr val="tx1"/>
                </a:solidFill>
                <a:latin typeface="+mj-lt"/>
                <a:ea typeface="+mj-ea"/>
                <a:cs typeface="+mj-cs"/>
              </a:rPr>
              <a:t>Existing </a:t>
            </a:r>
            <a:br>
              <a:rPr lang="en-US" sz="4400" kern="1200" dirty="0">
                <a:solidFill>
                  <a:schemeClr val="tx1"/>
                </a:solidFill>
                <a:latin typeface="+mj-lt"/>
                <a:ea typeface="+mj-ea"/>
                <a:cs typeface="+mj-cs"/>
              </a:rPr>
            </a:br>
            <a:r>
              <a:rPr lang="en-US" sz="4400" kern="1200" dirty="0">
                <a:solidFill>
                  <a:schemeClr val="tx1"/>
                </a:solidFill>
                <a:latin typeface="+mj-lt"/>
                <a:ea typeface="+mj-ea"/>
                <a:cs typeface="+mj-cs"/>
              </a:rPr>
              <a:t>Mixed Use</a:t>
            </a:r>
            <a:br>
              <a:rPr lang="en-US" sz="4400" kern="1200" dirty="0">
                <a:solidFill>
                  <a:schemeClr val="tx1"/>
                </a:solidFill>
                <a:latin typeface="+mj-lt"/>
                <a:ea typeface="+mj-ea"/>
                <a:cs typeface="+mj-cs"/>
              </a:rPr>
            </a:br>
            <a:r>
              <a:rPr lang="en-US" sz="4400" kern="1200" dirty="0">
                <a:solidFill>
                  <a:schemeClr val="tx1"/>
                </a:solidFill>
                <a:latin typeface="+mj-lt"/>
                <a:ea typeface="+mj-ea"/>
                <a:cs typeface="+mj-cs"/>
              </a:rPr>
              <a:t>Commercial</a:t>
            </a:r>
            <a:br>
              <a:rPr lang="en-US" sz="4400" kern="1200" dirty="0">
                <a:solidFill>
                  <a:schemeClr val="tx1"/>
                </a:solidFill>
                <a:latin typeface="+mj-lt"/>
                <a:ea typeface="+mj-ea"/>
                <a:cs typeface="+mj-cs"/>
              </a:rPr>
            </a:br>
            <a:r>
              <a:rPr lang="en-US" sz="4400" kern="1200" dirty="0">
                <a:solidFill>
                  <a:schemeClr val="tx1"/>
                </a:solidFill>
                <a:latin typeface="+mj-lt"/>
                <a:ea typeface="+mj-ea"/>
                <a:cs typeface="+mj-cs"/>
              </a:rPr>
              <a:t>FLU</a:t>
            </a:r>
          </a:p>
        </p:txBody>
      </p:sp>
      <p:pic>
        <p:nvPicPr>
          <p:cNvPr id="4" name="Picture 3">
            <a:extLst>
              <a:ext uri="{FF2B5EF4-FFF2-40B4-BE49-F238E27FC236}">
                <a16:creationId xmlns:a16="http://schemas.microsoft.com/office/drawing/2014/main" id="{238A8B58-8A07-4189-9C3C-20FF3D523CF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12664" r="1" b="19100"/>
          <a:stretch/>
        </p:blipFill>
        <p:spPr>
          <a:xfrm>
            <a:off x="4654297" y="10"/>
            <a:ext cx="7537704" cy="6857990"/>
          </a:xfrm>
          <a:prstGeom prst="rect">
            <a:avLst/>
          </a:prstGeom>
        </p:spPr>
      </p:pic>
    </p:spTree>
    <p:extLst>
      <p:ext uri="{BB962C8B-B14F-4D97-AF65-F5344CB8AC3E}">
        <p14:creationId xmlns:p14="http://schemas.microsoft.com/office/powerpoint/2010/main" val="13269334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2C70E-E41D-4118-A532-463991ED41F2}"/>
              </a:ext>
            </a:extLst>
          </p:cNvPr>
          <p:cNvSpPr>
            <a:spLocks noGrp="1"/>
          </p:cNvSpPr>
          <p:nvPr>
            <p:ph type="title"/>
          </p:nvPr>
        </p:nvSpPr>
        <p:spPr>
          <a:xfrm>
            <a:off x="651307" y="640081"/>
            <a:ext cx="3377183" cy="3681976"/>
          </a:xfrm>
          <a:noFill/>
        </p:spPr>
        <p:txBody>
          <a:bodyPr vert="horz" lIns="91440" tIns="45720" rIns="91440" bIns="45720" rtlCol="0" anchor="b">
            <a:normAutofit/>
          </a:bodyPr>
          <a:lstStyle/>
          <a:p>
            <a:r>
              <a:rPr lang="en-US" sz="4400" i="1" u="sng" kern="1200" dirty="0">
                <a:solidFill>
                  <a:schemeClr val="tx1"/>
                </a:solidFill>
                <a:latin typeface="+mj-lt"/>
                <a:ea typeface="+mj-ea"/>
                <a:cs typeface="+mj-cs"/>
              </a:rPr>
              <a:t>Proposed</a:t>
            </a:r>
            <a:br>
              <a:rPr lang="en-US" sz="4400" i="1" u="sng" kern="1200" dirty="0">
                <a:solidFill>
                  <a:schemeClr val="tx1"/>
                </a:solidFill>
                <a:latin typeface="+mj-lt"/>
                <a:ea typeface="+mj-ea"/>
                <a:cs typeface="+mj-cs"/>
              </a:rPr>
            </a:br>
            <a:r>
              <a:rPr lang="en-US" sz="4400" kern="1200" dirty="0">
                <a:solidFill>
                  <a:schemeClr val="tx1"/>
                </a:solidFill>
                <a:latin typeface="+mj-lt"/>
                <a:ea typeface="+mj-ea"/>
                <a:cs typeface="+mj-cs"/>
              </a:rPr>
              <a:t> </a:t>
            </a:r>
            <a:br>
              <a:rPr lang="en-US" sz="4400" kern="1200" dirty="0">
                <a:solidFill>
                  <a:schemeClr val="tx1"/>
                </a:solidFill>
                <a:latin typeface="+mj-lt"/>
                <a:ea typeface="+mj-ea"/>
                <a:cs typeface="+mj-cs"/>
              </a:rPr>
            </a:br>
            <a:r>
              <a:rPr lang="en-US" sz="4400" kern="1200" dirty="0">
                <a:solidFill>
                  <a:schemeClr val="tx1"/>
                </a:solidFill>
                <a:latin typeface="+mj-lt"/>
                <a:ea typeface="+mj-ea"/>
                <a:cs typeface="+mj-cs"/>
              </a:rPr>
              <a:t>Mixed Use</a:t>
            </a:r>
            <a:br>
              <a:rPr lang="en-US" sz="4400" kern="1200" dirty="0">
                <a:solidFill>
                  <a:schemeClr val="tx1"/>
                </a:solidFill>
                <a:latin typeface="+mj-lt"/>
                <a:ea typeface="+mj-ea"/>
                <a:cs typeface="+mj-cs"/>
              </a:rPr>
            </a:br>
            <a:r>
              <a:rPr lang="en-US" sz="4400" kern="1200" dirty="0">
                <a:solidFill>
                  <a:schemeClr val="tx1"/>
                </a:solidFill>
                <a:latin typeface="+mj-lt"/>
                <a:ea typeface="+mj-ea"/>
                <a:cs typeface="+mj-cs"/>
              </a:rPr>
              <a:t>FLU</a:t>
            </a:r>
          </a:p>
        </p:txBody>
      </p:sp>
      <p:pic>
        <p:nvPicPr>
          <p:cNvPr id="4" name="Picture 3">
            <a:extLst>
              <a:ext uri="{FF2B5EF4-FFF2-40B4-BE49-F238E27FC236}">
                <a16:creationId xmlns:a16="http://schemas.microsoft.com/office/drawing/2014/main" id="{238A8B58-8A07-4189-9C3C-20FF3D523CF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11056" r="1" b="20708"/>
          <a:stretch/>
        </p:blipFill>
        <p:spPr>
          <a:xfrm>
            <a:off x="4654297" y="10"/>
            <a:ext cx="7537704" cy="6857990"/>
          </a:xfrm>
          <a:prstGeom prst="rect">
            <a:avLst/>
          </a:prstGeom>
        </p:spPr>
      </p:pic>
    </p:spTree>
    <p:extLst>
      <p:ext uri="{BB962C8B-B14F-4D97-AF65-F5344CB8AC3E}">
        <p14:creationId xmlns:p14="http://schemas.microsoft.com/office/powerpoint/2010/main" val="3573832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89AA0-4969-4FEC-A0D3-F53A1DC92FC9}"/>
              </a:ext>
            </a:extLst>
          </p:cNvPr>
          <p:cNvSpPr>
            <a:spLocks noGrp="1"/>
          </p:cNvSpPr>
          <p:nvPr>
            <p:ph type="title"/>
          </p:nvPr>
        </p:nvSpPr>
        <p:spPr/>
        <p:txBody>
          <a:bodyPr/>
          <a:lstStyle/>
          <a:p>
            <a:r>
              <a:rPr lang="en-US" dirty="0"/>
              <a:t>Mixed Use Category	</a:t>
            </a:r>
          </a:p>
        </p:txBody>
      </p:sp>
      <p:sp>
        <p:nvSpPr>
          <p:cNvPr id="3" name="Content Placeholder 2">
            <a:extLst>
              <a:ext uri="{FF2B5EF4-FFF2-40B4-BE49-F238E27FC236}">
                <a16:creationId xmlns:a16="http://schemas.microsoft.com/office/drawing/2014/main" id="{0745B30D-28DB-4616-A885-A4E921A0511F}"/>
              </a:ext>
            </a:extLst>
          </p:cNvPr>
          <p:cNvSpPr>
            <a:spLocks noGrp="1"/>
          </p:cNvSpPr>
          <p:nvPr>
            <p:ph idx="1"/>
          </p:nvPr>
        </p:nvSpPr>
        <p:spPr/>
        <p:txBody>
          <a:bodyPr/>
          <a:lstStyle/>
          <a:p>
            <a:r>
              <a:rPr lang="en-US" dirty="0"/>
              <a:t>Densities and intensities are expressed in both % (min. &amp; max) and specific development measures (residential  density and non-residential intensity)</a:t>
            </a:r>
          </a:p>
          <a:p>
            <a:endParaRPr lang="en-US" dirty="0"/>
          </a:p>
        </p:txBody>
      </p:sp>
      <p:graphicFrame>
        <p:nvGraphicFramePr>
          <p:cNvPr id="4" name="Table 3">
            <a:extLst>
              <a:ext uri="{FF2B5EF4-FFF2-40B4-BE49-F238E27FC236}">
                <a16:creationId xmlns:a16="http://schemas.microsoft.com/office/drawing/2014/main" id="{A3B5CF00-4DCE-44C2-8917-9C050825EDD6}"/>
              </a:ext>
            </a:extLst>
          </p:cNvPr>
          <p:cNvGraphicFramePr>
            <a:graphicFrameLocks noGrp="1"/>
          </p:cNvGraphicFramePr>
          <p:nvPr>
            <p:extLst>
              <p:ext uri="{D42A27DB-BD31-4B8C-83A1-F6EECF244321}">
                <p14:modId xmlns:p14="http://schemas.microsoft.com/office/powerpoint/2010/main" val="1082633091"/>
              </p:ext>
            </p:extLst>
          </p:nvPr>
        </p:nvGraphicFramePr>
        <p:xfrm>
          <a:off x="984845" y="3153748"/>
          <a:ext cx="10222310" cy="2411880"/>
        </p:xfrm>
        <a:graphic>
          <a:graphicData uri="http://schemas.openxmlformats.org/drawingml/2006/table">
            <a:tbl>
              <a:tblPr firstRow="1" bandRow="1">
                <a:tableStyleId>{5C22544A-7EE6-4342-B048-85BDC9FD1C3A}</a:tableStyleId>
              </a:tblPr>
              <a:tblGrid>
                <a:gridCol w="2166694">
                  <a:extLst>
                    <a:ext uri="{9D8B030D-6E8A-4147-A177-3AD203B41FA5}">
                      <a16:colId xmlns:a16="http://schemas.microsoft.com/office/drawing/2014/main" val="3428081576"/>
                    </a:ext>
                  </a:extLst>
                </a:gridCol>
                <a:gridCol w="1922230">
                  <a:extLst>
                    <a:ext uri="{9D8B030D-6E8A-4147-A177-3AD203B41FA5}">
                      <a16:colId xmlns:a16="http://schemas.microsoft.com/office/drawing/2014/main" val="293149081"/>
                    </a:ext>
                  </a:extLst>
                </a:gridCol>
                <a:gridCol w="2044462">
                  <a:extLst>
                    <a:ext uri="{9D8B030D-6E8A-4147-A177-3AD203B41FA5}">
                      <a16:colId xmlns:a16="http://schemas.microsoft.com/office/drawing/2014/main" val="489083854"/>
                    </a:ext>
                  </a:extLst>
                </a:gridCol>
                <a:gridCol w="2044462">
                  <a:extLst>
                    <a:ext uri="{9D8B030D-6E8A-4147-A177-3AD203B41FA5}">
                      <a16:colId xmlns:a16="http://schemas.microsoft.com/office/drawing/2014/main" val="1354757695"/>
                    </a:ext>
                  </a:extLst>
                </a:gridCol>
                <a:gridCol w="2044462">
                  <a:extLst>
                    <a:ext uri="{9D8B030D-6E8A-4147-A177-3AD203B41FA5}">
                      <a16:colId xmlns:a16="http://schemas.microsoft.com/office/drawing/2014/main" val="2452840983"/>
                    </a:ext>
                  </a:extLst>
                </a:gridCol>
              </a:tblGrid>
              <a:tr h="869530">
                <a:tc>
                  <a:txBody>
                    <a:bodyPr/>
                    <a:lstStyle/>
                    <a:p>
                      <a:endParaRPr lang="en-US" sz="2000" b="1" kern="1200" dirty="0">
                        <a:solidFill>
                          <a:schemeClr val="tx1"/>
                        </a:solidFill>
                        <a:latin typeface="+mn-lt"/>
                        <a:ea typeface="+mn-ea"/>
                        <a:cs typeface="+mn-cs"/>
                      </a:endParaRPr>
                    </a:p>
                  </a:txBody>
                  <a:tcPr marL="91709" marR="91709" marT="45855" marB="45855" anchor="ctr">
                    <a:solidFill>
                      <a:srgbClr val="FF99CC"/>
                    </a:solidFill>
                  </a:tcPr>
                </a:tc>
                <a:tc>
                  <a:txBody>
                    <a:bodyPr/>
                    <a:lstStyle/>
                    <a:p>
                      <a:pPr algn="ctr"/>
                      <a:r>
                        <a:rPr lang="en-US" sz="2000" dirty="0">
                          <a:solidFill>
                            <a:schemeClr val="tx1"/>
                          </a:solidFill>
                        </a:rPr>
                        <a:t>Minimum %</a:t>
                      </a:r>
                    </a:p>
                  </a:txBody>
                  <a:tcPr marL="91709" marR="91709" marT="45855" marB="45855" anchor="ctr">
                    <a:solidFill>
                      <a:srgbClr val="FF99CC"/>
                    </a:solidFill>
                  </a:tcPr>
                </a:tc>
                <a:tc>
                  <a:txBody>
                    <a:bodyPr/>
                    <a:lstStyle/>
                    <a:p>
                      <a:pPr algn="ctr"/>
                      <a:r>
                        <a:rPr lang="en-US" sz="2000" dirty="0">
                          <a:solidFill>
                            <a:schemeClr val="tx1"/>
                          </a:solidFill>
                        </a:rPr>
                        <a:t>Maximum %</a:t>
                      </a:r>
                    </a:p>
                  </a:txBody>
                  <a:tcPr marL="91709" marR="91709" marT="45855" marB="45855" anchor="ctr">
                    <a:solidFill>
                      <a:srgbClr val="FF99CC"/>
                    </a:solidFill>
                  </a:tcPr>
                </a:tc>
                <a:tc>
                  <a:txBody>
                    <a:bodyPr/>
                    <a:lstStyle/>
                    <a:p>
                      <a:pPr algn="ctr"/>
                      <a:r>
                        <a:rPr lang="en-US" sz="2000" dirty="0">
                          <a:solidFill>
                            <a:schemeClr val="tx1"/>
                          </a:solidFill>
                        </a:rPr>
                        <a:t>Residential Density</a:t>
                      </a:r>
                    </a:p>
                  </a:txBody>
                  <a:tcPr marL="91709" marR="91709" marT="45855" marB="45855" anchor="ctr">
                    <a:solidFill>
                      <a:srgbClr val="FF99CC"/>
                    </a:solidFill>
                  </a:tcPr>
                </a:tc>
                <a:tc>
                  <a:txBody>
                    <a:bodyPr/>
                    <a:lstStyle/>
                    <a:p>
                      <a:pPr algn="ctr"/>
                      <a:r>
                        <a:rPr lang="en-US" sz="2000" dirty="0">
                          <a:solidFill>
                            <a:schemeClr val="tx1"/>
                          </a:solidFill>
                        </a:rPr>
                        <a:t>Non-residential intensity</a:t>
                      </a:r>
                    </a:p>
                  </a:txBody>
                  <a:tcPr marL="91709" marR="91709" marT="45855" marB="45855" anchor="ctr">
                    <a:solidFill>
                      <a:srgbClr val="FF99CC"/>
                    </a:solidFill>
                  </a:tcPr>
                </a:tc>
                <a:extLst>
                  <a:ext uri="{0D108BD9-81ED-4DB2-BD59-A6C34878D82A}">
                    <a16:rowId xmlns:a16="http://schemas.microsoft.com/office/drawing/2014/main" val="3240332208"/>
                  </a:ext>
                </a:extLst>
              </a:tr>
              <a:tr h="716989">
                <a:tc>
                  <a:txBody>
                    <a:bodyPr/>
                    <a:lstStyle/>
                    <a:p>
                      <a:r>
                        <a:rPr lang="en-US" sz="2000" dirty="0"/>
                        <a:t>Residential</a:t>
                      </a:r>
                    </a:p>
                  </a:txBody>
                  <a:tcPr marL="91709" marR="91709" marT="45855" marB="45855" anchor="ctr">
                    <a:solidFill>
                      <a:schemeClr val="bg1">
                        <a:lumMod val="95000"/>
                      </a:schemeClr>
                    </a:solidFill>
                  </a:tcPr>
                </a:tc>
                <a:tc>
                  <a:txBody>
                    <a:bodyPr/>
                    <a:lstStyle/>
                    <a:p>
                      <a:pPr algn="ctr"/>
                      <a:r>
                        <a:rPr lang="en-US" sz="2000" dirty="0"/>
                        <a:t>40%</a:t>
                      </a:r>
                    </a:p>
                  </a:txBody>
                  <a:tcPr marL="91709" marR="91709" marT="45855" marB="45855" anchor="ctr">
                    <a:solidFill>
                      <a:schemeClr val="bg1">
                        <a:lumMod val="95000"/>
                      </a:schemeClr>
                    </a:solidFill>
                  </a:tcPr>
                </a:tc>
                <a:tc>
                  <a:txBody>
                    <a:bodyPr/>
                    <a:lstStyle/>
                    <a:p>
                      <a:pPr algn="ctr"/>
                      <a:r>
                        <a:rPr lang="en-US" sz="2000" dirty="0"/>
                        <a:t>60%</a:t>
                      </a:r>
                    </a:p>
                  </a:txBody>
                  <a:tcPr marL="91709" marR="91709" marT="45855" marB="45855" anchor="ctr">
                    <a:solidFill>
                      <a:schemeClr val="bg1">
                        <a:lumMod val="95000"/>
                      </a:schemeClr>
                    </a:solidFill>
                  </a:tcPr>
                </a:tc>
                <a:tc>
                  <a:txBody>
                    <a:bodyPr/>
                    <a:lstStyle/>
                    <a:p>
                      <a:pPr algn="ctr"/>
                      <a:r>
                        <a:rPr lang="en-US" sz="2000" dirty="0"/>
                        <a:t>Up to 25.0 du/acre</a:t>
                      </a:r>
                    </a:p>
                  </a:txBody>
                  <a:tcPr marL="91709" marR="91709" marT="45855" marB="45855" anchor="ctr">
                    <a:solidFill>
                      <a:schemeClr val="bg1">
                        <a:lumMod val="95000"/>
                      </a:schemeClr>
                    </a:solidFill>
                  </a:tcPr>
                </a:tc>
                <a:tc>
                  <a:txBody>
                    <a:bodyPr/>
                    <a:lstStyle/>
                    <a:p>
                      <a:pPr algn="ctr"/>
                      <a:endParaRPr lang="en-US" sz="2000" dirty="0"/>
                    </a:p>
                  </a:txBody>
                  <a:tcPr marL="91709" marR="91709" marT="45855" marB="45855" anchor="ctr">
                    <a:solidFill>
                      <a:schemeClr val="bg1">
                        <a:lumMod val="95000"/>
                      </a:schemeClr>
                    </a:solidFill>
                  </a:tcPr>
                </a:tc>
                <a:extLst>
                  <a:ext uri="{0D108BD9-81ED-4DB2-BD59-A6C34878D82A}">
                    <a16:rowId xmlns:a16="http://schemas.microsoft.com/office/drawing/2014/main" val="2291505969"/>
                  </a:ext>
                </a:extLst>
              </a:tr>
              <a:tr h="825361">
                <a:tc>
                  <a:txBody>
                    <a:bodyPr/>
                    <a:lstStyle/>
                    <a:p>
                      <a:r>
                        <a:rPr lang="en-US" sz="2000" dirty="0"/>
                        <a:t>Non-residential</a:t>
                      </a:r>
                    </a:p>
                  </a:txBody>
                  <a:tcPr marL="91709" marR="91709" marT="45855" marB="45855" anchor="ctr">
                    <a:solidFill>
                      <a:schemeClr val="bg1">
                        <a:lumMod val="95000"/>
                      </a:schemeClr>
                    </a:solidFill>
                  </a:tcPr>
                </a:tc>
                <a:tc>
                  <a:txBody>
                    <a:bodyPr/>
                    <a:lstStyle/>
                    <a:p>
                      <a:pPr algn="ctr"/>
                      <a:r>
                        <a:rPr lang="en-US" sz="2000" dirty="0"/>
                        <a:t>40%</a:t>
                      </a:r>
                    </a:p>
                  </a:txBody>
                  <a:tcPr marL="91709" marR="91709" marT="45855" marB="45855" anchor="ctr">
                    <a:solidFill>
                      <a:schemeClr val="bg1">
                        <a:lumMod val="95000"/>
                      </a:schemeClr>
                    </a:solidFill>
                  </a:tcPr>
                </a:tc>
                <a:tc>
                  <a:txBody>
                    <a:bodyPr/>
                    <a:lstStyle/>
                    <a:p>
                      <a:pPr algn="ctr"/>
                      <a:r>
                        <a:rPr lang="en-US" sz="2000" dirty="0"/>
                        <a:t>60%</a:t>
                      </a:r>
                    </a:p>
                  </a:txBody>
                  <a:tcPr marL="91709" marR="91709" marT="45855" marB="45855" anchor="ctr">
                    <a:solidFill>
                      <a:schemeClr val="bg1">
                        <a:lumMod val="95000"/>
                      </a:schemeClr>
                    </a:solidFill>
                  </a:tcPr>
                </a:tc>
                <a:tc>
                  <a:txBody>
                    <a:bodyPr/>
                    <a:lstStyle/>
                    <a:p>
                      <a:pPr algn="ctr"/>
                      <a:endParaRPr lang="en-US" sz="2000" dirty="0"/>
                    </a:p>
                  </a:txBody>
                  <a:tcPr marL="91709" marR="91709" marT="45855" marB="45855" anchor="ctr">
                    <a:solidFill>
                      <a:schemeClr val="bg1">
                        <a:lumMod val="95000"/>
                      </a:schemeClr>
                    </a:solidFill>
                  </a:tcPr>
                </a:tc>
                <a:tc>
                  <a:txBody>
                    <a:bodyPr/>
                    <a:lstStyle/>
                    <a:p>
                      <a:pPr algn="ctr"/>
                      <a:r>
                        <a:rPr lang="en-US" sz="2000" dirty="0"/>
                        <a:t>Up to 0.35 FAR</a:t>
                      </a:r>
                    </a:p>
                  </a:txBody>
                  <a:tcPr marL="91709" marR="91709" marT="45855" marB="45855" anchor="ctr">
                    <a:solidFill>
                      <a:schemeClr val="bg1">
                        <a:lumMod val="95000"/>
                      </a:schemeClr>
                    </a:solidFill>
                  </a:tcPr>
                </a:tc>
                <a:extLst>
                  <a:ext uri="{0D108BD9-81ED-4DB2-BD59-A6C34878D82A}">
                    <a16:rowId xmlns:a16="http://schemas.microsoft.com/office/drawing/2014/main" val="3113519423"/>
                  </a:ext>
                </a:extLst>
              </a:tr>
            </a:tbl>
          </a:graphicData>
        </a:graphic>
      </p:graphicFrame>
    </p:spTree>
    <p:extLst>
      <p:ext uri="{BB962C8B-B14F-4D97-AF65-F5344CB8AC3E}">
        <p14:creationId xmlns:p14="http://schemas.microsoft.com/office/powerpoint/2010/main" val="455641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89AA0-4969-4FEC-A0D3-F53A1DC92FC9}"/>
              </a:ext>
            </a:extLst>
          </p:cNvPr>
          <p:cNvSpPr>
            <a:spLocks noGrp="1"/>
          </p:cNvSpPr>
          <p:nvPr>
            <p:ph type="title"/>
          </p:nvPr>
        </p:nvSpPr>
        <p:spPr/>
        <p:txBody>
          <a:bodyPr/>
          <a:lstStyle/>
          <a:p>
            <a:r>
              <a:rPr lang="en-US" dirty="0"/>
              <a:t>Mixed Use Category	</a:t>
            </a:r>
          </a:p>
        </p:txBody>
      </p:sp>
      <p:sp>
        <p:nvSpPr>
          <p:cNvPr id="9" name="Content Placeholder 8">
            <a:extLst>
              <a:ext uri="{FF2B5EF4-FFF2-40B4-BE49-F238E27FC236}">
                <a16:creationId xmlns:a16="http://schemas.microsoft.com/office/drawing/2014/main" id="{81985B54-10A4-4315-A8BF-681F61EA9F6A}"/>
              </a:ext>
            </a:extLst>
          </p:cNvPr>
          <p:cNvSpPr>
            <a:spLocks noGrp="1"/>
          </p:cNvSpPr>
          <p:nvPr>
            <p:ph idx="1"/>
          </p:nvPr>
        </p:nvSpPr>
        <p:spPr>
          <a:xfrm>
            <a:off x="838199" y="1825626"/>
            <a:ext cx="9953625" cy="3936546"/>
          </a:xfrm>
        </p:spPr>
        <p:txBody>
          <a:bodyPr vert="horz" lIns="91440" tIns="45720" rIns="91440" bIns="45720" rtlCol="0" anchor="t">
            <a:normAutofit/>
          </a:bodyPr>
          <a:lstStyle/>
          <a:p>
            <a:r>
              <a:rPr lang="en-US" dirty="0"/>
              <a:t>May be implemented utilizing a Form-Based Code, or a similar district using form-based principles </a:t>
            </a:r>
          </a:p>
          <a:p>
            <a:r>
              <a:rPr lang="en-US" dirty="0"/>
              <a:t>The City may approve densities and intensities at less than the maximum based on factors including, but not limited to concurrency, compatibility measures, locational criteria, </a:t>
            </a:r>
            <a:r>
              <a:rPr lang="en-US"/>
              <a:t>civic space provisions </a:t>
            </a:r>
            <a:r>
              <a:rPr lang="en-US" dirty="0"/>
              <a:t>and buffering requirements, etc.</a:t>
            </a:r>
          </a:p>
          <a:p>
            <a:endParaRPr lang="en-US" dirty="0"/>
          </a:p>
          <a:p>
            <a:endParaRPr lang="en-US" dirty="0"/>
          </a:p>
        </p:txBody>
      </p:sp>
    </p:spTree>
    <p:extLst>
      <p:ext uri="{BB962C8B-B14F-4D97-AF65-F5344CB8AC3E}">
        <p14:creationId xmlns:p14="http://schemas.microsoft.com/office/powerpoint/2010/main" val="35368588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2C70E-E41D-4118-A532-463991ED41F2}"/>
              </a:ext>
            </a:extLst>
          </p:cNvPr>
          <p:cNvSpPr>
            <a:spLocks noGrp="1"/>
          </p:cNvSpPr>
          <p:nvPr>
            <p:ph type="title"/>
          </p:nvPr>
        </p:nvSpPr>
        <p:spPr>
          <a:xfrm>
            <a:off x="651307" y="640081"/>
            <a:ext cx="3377183" cy="3681976"/>
          </a:xfrm>
          <a:noFill/>
        </p:spPr>
        <p:txBody>
          <a:bodyPr vert="horz" lIns="91440" tIns="45720" rIns="91440" bIns="45720" rtlCol="0" anchor="b">
            <a:normAutofit/>
          </a:bodyPr>
          <a:lstStyle/>
          <a:p>
            <a:r>
              <a:rPr lang="en-US" sz="4400" kern="1200" dirty="0">
                <a:solidFill>
                  <a:schemeClr val="tx1"/>
                </a:solidFill>
                <a:latin typeface="+mj-lt"/>
                <a:ea typeface="+mj-ea"/>
                <a:cs typeface="+mj-cs"/>
              </a:rPr>
              <a:t>Proposed Future Land Use Map</a:t>
            </a:r>
          </a:p>
        </p:txBody>
      </p:sp>
      <p:pic>
        <p:nvPicPr>
          <p:cNvPr id="4" name="Picture 3">
            <a:extLst>
              <a:ext uri="{FF2B5EF4-FFF2-40B4-BE49-F238E27FC236}">
                <a16:creationId xmlns:a16="http://schemas.microsoft.com/office/drawing/2014/main" id="{238A8B58-8A07-4189-9C3C-20FF3D523CF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8431" r="1" b="23333"/>
          <a:stretch/>
        </p:blipFill>
        <p:spPr>
          <a:xfrm>
            <a:off x="4654297" y="10"/>
            <a:ext cx="7537704" cy="6857990"/>
          </a:xfrm>
          <a:prstGeom prst="rect">
            <a:avLst/>
          </a:prstGeom>
        </p:spPr>
      </p:pic>
      <p:pic>
        <p:nvPicPr>
          <p:cNvPr id="3" name="Picture 2">
            <a:extLst>
              <a:ext uri="{FF2B5EF4-FFF2-40B4-BE49-F238E27FC236}">
                <a16:creationId xmlns:a16="http://schemas.microsoft.com/office/drawing/2014/main" id="{B894B21B-361A-480C-B1A9-DA62ADB92433}"/>
              </a:ext>
            </a:extLst>
          </p:cNvPr>
          <p:cNvPicPr>
            <a:picLocks noChangeAspect="1"/>
          </p:cNvPicPr>
          <p:nvPr/>
        </p:nvPicPr>
        <p:blipFill>
          <a:blip r:embed="rId4"/>
          <a:stretch>
            <a:fillRect/>
          </a:stretch>
        </p:blipFill>
        <p:spPr>
          <a:xfrm>
            <a:off x="4833937" y="122721"/>
            <a:ext cx="2524125" cy="1529866"/>
          </a:xfrm>
          <a:prstGeom prst="rect">
            <a:avLst/>
          </a:prstGeom>
        </p:spPr>
      </p:pic>
    </p:spTree>
    <p:extLst>
      <p:ext uri="{BB962C8B-B14F-4D97-AF65-F5344CB8AC3E}">
        <p14:creationId xmlns:p14="http://schemas.microsoft.com/office/powerpoint/2010/main" val="21198478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8D4B0B7A-69BD-4F66-B84D-4F8065511149}"/>
              </a:ext>
            </a:extLst>
          </p:cNvPr>
          <p:cNvGraphicFramePr>
            <a:graphicFrameLocks noGrp="1"/>
          </p:cNvGraphicFramePr>
          <p:nvPr>
            <p:extLst>
              <p:ext uri="{D42A27DB-BD31-4B8C-83A1-F6EECF244321}">
                <p14:modId xmlns:p14="http://schemas.microsoft.com/office/powerpoint/2010/main" val="3649338056"/>
              </p:ext>
            </p:extLst>
          </p:nvPr>
        </p:nvGraphicFramePr>
        <p:xfrm>
          <a:off x="1488332" y="1820555"/>
          <a:ext cx="8664102" cy="3722727"/>
        </p:xfrm>
        <a:graphic>
          <a:graphicData uri="http://schemas.openxmlformats.org/drawingml/2006/table">
            <a:tbl>
              <a:tblPr firstRow="1"/>
              <a:tblGrid>
                <a:gridCol w="2888034">
                  <a:extLst>
                    <a:ext uri="{9D8B030D-6E8A-4147-A177-3AD203B41FA5}">
                      <a16:colId xmlns:a16="http://schemas.microsoft.com/office/drawing/2014/main" val="3933566590"/>
                    </a:ext>
                  </a:extLst>
                </a:gridCol>
                <a:gridCol w="2888034">
                  <a:extLst>
                    <a:ext uri="{9D8B030D-6E8A-4147-A177-3AD203B41FA5}">
                      <a16:colId xmlns:a16="http://schemas.microsoft.com/office/drawing/2014/main" val="2279573609"/>
                    </a:ext>
                  </a:extLst>
                </a:gridCol>
                <a:gridCol w="2888034">
                  <a:extLst>
                    <a:ext uri="{9D8B030D-6E8A-4147-A177-3AD203B41FA5}">
                      <a16:colId xmlns:a16="http://schemas.microsoft.com/office/drawing/2014/main" val="4146089554"/>
                    </a:ext>
                  </a:extLst>
                </a:gridCol>
              </a:tblGrid>
              <a:tr h="485577">
                <a:tc>
                  <a:txBody>
                    <a:bodyPr/>
                    <a:lstStyle/>
                    <a:p>
                      <a:pPr algn="ctr" fontAlgn="ctr"/>
                      <a:r>
                        <a:rPr lang="en-US" sz="2000" b="1" i="0" u="none" strike="noStrike" kern="1200" dirty="0">
                          <a:solidFill>
                            <a:schemeClr val="bg1"/>
                          </a:solidFill>
                          <a:effectLst/>
                          <a:latin typeface="Calibri" panose="020F0502020204030204" pitchFamily="34" charset="0"/>
                          <a:ea typeface="+mn-ea"/>
                          <a:cs typeface="+mn-cs"/>
                        </a:rPr>
                        <a:t>Future Land Use Category</a:t>
                      </a:r>
                      <a:endParaRPr lang="en-US" sz="700" b="1" i="0" u="none" strike="noStrike" kern="1200" dirty="0">
                        <a:solidFill>
                          <a:schemeClr val="bg1"/>
                        </a:solidFill>
                        <a:effectLst/>
                        <a:latin typeface="Calibri" panose="020F0502020204030204" pitchFamily="34" charset="0"/>
                        <a:ea typeface="+mn-ea"/>
                        <a:cs typeface="+mn-cs"/>
                      </a:endParaRP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solidFill>
                  </a:tcPr>
                </a:tc>
                <a:tc>
                  <a:txBody>
                    <a:bodyPr/>
                    <a:lstStyle/>
                    <a:p>
                      <a:pPr algn="ctr" fontAlgn="ctr"/>
                      <a:r>
                        <a:rPr lang="en-US" sz="2400" b="1" i="0" u="none" strike="noStrike" dirty="0">
                          <a:solidFill>
                            <a:schemeClr val="bg1"/>
                          </a:solidFill>
                          <a:effectLst/>
                          <a:latin typeface="Calibri" panose="020F0502020204030204" pitchFamily="34" charset="0"/>
                        </a:rPr>
                        <a:t>Density</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solidFill>
                  </a:tcPr>
                </a:tc>
                <a:tc>
                  <a:txBody>
                    <a:bodyPr/>
                    <a:lstStyle/>
                    <a:p>
                      <a:pPr algn="ctr" fontAlgn="ctr"/>
                      <a:r>
                        <a:rPr lang="en-US" sz="2400" b="1" i="0" u="none" strike="noStrike" dirty="0">
                          <a:solidFill>
                            <a:schemeClr val="bg1"/>
                          </a:solidFill>
                          <a:effectLst/>
                          <a:latin typeface="Calibri" panose="020F0502020204030204" pitchFamily="34" charset="0"/>
                        </a:rPr>
                        <a:t>Non-residential Intensity</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2201425220"/>
                  </a:ext>
                </a:extLst>
              </a:tr>
              <a:tr h="485577">
                <a:tc>
                  <a:txBody>
                    <a:bodyPr/>
                    <a:lstStyle/>
                    <a:p>
                      <a:pPr algn="ctr" fontAlgn="ctr"/>
                      <a:r>
                        <a:rPr lang="en-US" sz="2400" b="0" i="0" u="none" strike="noStrike" dirty="0">
                          <a:solidFill>
                            <a:srgbClr val="000000"/>
                          </a:solidFill>
                          <a:effectLst/>
                          <a:latin typeface="Calibri" panose="020F0502020204030204" pitchFamily="34" charset="0"/>
                        </a:rPr>
                        <a:t>Suburban</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800" b="1" i="0" u="none" strike="noStrike" dirty="0">
                          <a:solidFill>
                            <a:srgbClr val="000000"/>
                          </a:solidFill>
                          <a:effectLst/>
                          <a:latin typeface="Calibri" panose="020F0502020204030204" pitchFamily="34" charset="0"/>
                        </a:rPr>
                        <a:t>0 - 3.0 </a:t>
                      </a:r>
                      <a:r>
                        <a:rPr lang="en-US" sz="1800" b="0" i="0" u="none" strike="noStrike" dirty="0">
                          <a:solidFill>
                            <a:srgbClr val="000000"/>
                          </a:solidFill>
                          <a:effectLst/>
                          <a:latin typeface="Calibri" panose="020F0502020204030204" pitchFamily="34" charset="0"/>
                        </a:rPr>
                        <a:t>dwelling units/acre</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800" b="1" i="0" u="none" strike="noStrike" dirty="0">
                          <a:solidFill>
                            <a:srgbClr val="000000"/>
                          </a:solidFill>
                          <a:effectLst/>
                          <a:latin typeface="Calibri" panose="020F0502020204030204" pitchFamily="34" charset="0"/>
                        </a:rPr>
                        <a:t>0 </a:t>
                      </a:r>
                      <a:r>
                        <a:rPr lang="en-US" sz="1800" b="0" i="0" u="none" strike="noStrike" dirty="0">
                          <a:solidFill>
                            <a:srgbClr val="000000"/>
                          </a:solidFill>
                          <a:effectLst/>
                          <a:latin typeface="Calibri" panose="020F0502020204030204" pitchFamily="34" charset="0"/>
                        </a:rPr>
                        <a:t>FAR</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16413688"/>
                  </a:ext>
                </a:extLst>
              </a:tr>
              <a:tr h="485577">
                <a:tc>
                  <a:txBody>
                    <a:bodyPr/>
                    <a:lstStyle/>
                    <a:p>
                      <a:pPr algn="ctr" fontAlgn="ctr"/>
                      <a:r>
                        <a:rPr lang="en-US" sz="2400" b="0" i="0" u="none" strike="noStrike" dirty="0">
                          <a:solidFill>
                            <a:srgbClr val="000000"/>
                          </a:solidFill>
                          <a:effectLst/>
                          <a:latin typeface="Calibri" panose="020F0502020204030204" pitchFamily="34" charset="0"/>
                        </a:rPr>
                        <a:t>Low Density</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US" sz="1800" b="1" i="0" u="none" strike="noStrike" kern="1200" dirty="0">
                          <a:solidFill>
                            <a:srgbClr val="000000"/>
                          </a:solidFill>
                          <a:effectLst/>
                          <a:latin typeface="Calibri" panose="020F0502020204030204" pitchFamily="34" charset="0"/>
                          <a:ea typeface="+mn-ea"/>
                          <a:cs typeface="+mn-cs"/>
                        </a:rPr>
                        <a:t>0 - 5.6</a:t>
                      </a:r>
                      <a:r>
                        <a:rPr lang="en-US" sz="1800" b="0" i="0" u="none" strike="noStrike" dirty="0">
                          <a:solidFill>
                            <a:srgbClr val="000000"/>
                          </a:solidFill>
                          <a:effectLst/>
                          <a:latin typeface="Calibri" panose="020F0502020204030204" pitchFamily="34" charset="0"/>
                        </a:rPr>
                        <a:t> dwelling units/acre</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b="1" i="0" u="none" strike="noStrike" dirty="0">
                          <a:solidFill>
                            <a:srgbClr val="000000"/>
                          </a:solidFill>
                          <a:effectLst/>
                          <a:latin typeface="Calibri" panose="020F0502020204030204" pitchFamily="34" charset="0"/>
                        </a:rPr>
                        <a:t>0</a:t>
                      </a:r>
                      <a:r>
                        <a:rPr lang="en-US" sz="1800" b="0" i="0" u="none" strike="noStrike" dirty="0">
                          <a:solidFill>
                            <a:srgbClr val="000000"/>
                          </a:solidFill>
                          <a:effectLst/>
                          <a:latin typeface="Calibri" panose="020F0502020204030204" pitchFamily="34" charset="0"/>
                        </a:rPr>
                        <a:t> FAR</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71369107"/>
                  </a:ext>
                </a:extLst>
              </a:tr>
              <a:tr h="485577">
                <a:tc>
                  <a:txBody>
                    <a:bodyPr/>
                    <a:lstStyle/>
                    <a:p>
                      <a:pPr algn="ctr" fontAlgn="ctr"/>
                      <a:r>
                        <a:rPr lang="en-US" sz="2400" b="0" i="0" u="none" strike="noStrike" dirty="0">
                          <a:solidFill>
                            <a:srgbClr val="000000"/>
                          </a:solidFill>
                          <a:effectLst/>
                          <a:latin typeface="Calibri" panose="020F0502020204030204" pitchFamily="34" charset="0"/>
                        </a:rPr>
                        <a:t>Medium Density</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6600"/>
                    </a:solidFill>
                  </a:tcPr>
                </a:tc>
                <a:tc>
                  <a:txBody>
                    <a:bodyPr/>
                    <a:lstStyle/>
                    <a:p>
                      <a:pPr algn="ctr" fontAlgn="ctr"/>
                      <a:r>
                        <a:rPr lang="en-US" sz="1800" b="1" i="0" u="none" strike="noStrike" kern="1200" dirty="0">
                          <a:solidFill>
                            <a:srgbClr val="000000"/>
                          </a:solidFill>
                          <a:effectLst/>
                          <a:latin typeface="Calibri" panose="020F0502020204030204" pitchFamily="34" charset="0"/>
                          <a:ea typeface="+mn-ea"/>
                          <a:cs typeface="+mn-cs"/>
                        </a:rPr>
                        <a:t>0 - 12.0</a:t>
                      </a:r>
                      <a:r>
                        <a:rPr lang="en-US" sz="1800" b="0" i="0" u="none" strike="noStrike" dirty="0">
                          <a:solidFill>
                            <a:srgbClr val="000000"/>
                          </a:solidFill>
                          <a:effectLst/>
                          <a:latin typeface="Calibri" panose="020F0502020204030204" pitchFamily="34" charset="0"/>
                        </a:rPr>
                        <a:t> dwelling units/acre</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b="1" i="0" u="none" strike="noStrike" dirty="0">
                          <a:solidFill>
                            <a:srgbClr val="000000"/>
                          </a:solidFill>
                          <a:effectLst/>
                          <a:latin typeface="Calibri" panose="020F0502020204030204" pitchFamily="34" charset="0"/>
                        </a:rPr>
                        <a:t>0</a:t>
                      </a:r>
                      <a:r>
                        <a:rPr lang="en-US" sz="1800" b="0" i="0" u="none" strike="noStrike" dirty="0">
                          <a:solidFill>
                            <a:srgbClr val="000000"/>
                          </a:solidFill>
                          <a:effectLst/>
                          <a:latin typeface="Calibri" panose="020F0502020204030204" pitchFamily="34" charset="0"/>
                        </a:rPr>
                        <a:t> FAR</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10080532"/>
                  </a:ext>
                </a:extLst>
              </a:tr>
              <a:tr h="485577">
                <a:tc>
                  <a:txBody>
                    <a:bodyPr/>
                    <a:lstStyle/>
                    <a:p>
                      <a:pPr algn="ctr" fontAlgn="ctr"/>
                      <a:r>
                        <a:rPr lang="en-US" sz="2400" b="0" i="0" u="none" strike="noStrike" dirty="0">
                          <a:solidFill>
                            <a:srgbClr val="000000"/>
                          </a:solidFill>
                          <a:effectLst/>
                          <a:latin typeface="Calibri" panose="020F0502020204030204" pitchFamily="34" charset="0"/>
                        </a:rPr>
                        <a:t>High Density</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6000"/>
                    </a:solidFill>
                  </a:tcPr>
                </a:tc>
                <a:tc>
                  <a:txBody>
                    <a:bodyPr/>
                    <a:lstStyle/>
                    <a:p>
                      <a:pPr algn="ctr" fontAlgn="ctr"/>
                      <a:r>
                        <a:rPr lang="en-US" sz="1800" b="1" i="0" u="none" strike="noStrike" kern="1200" dirty="0">
                          <a:solidFill>
                            <a:srgbClr val="000000"/>
                          </a:solidFill>
                          <a:effectLst/>
                          <a:latin typeface="Calibri" panose="020F0502020204030204" pitchFamily="34" charset="0"/>
                          <a:ea typeface="+mn-ea"/>
                          <a:cs typeface="+mn-cs"/>
                        </a:rPr>
                        <a:t>12.0 – 25.0 </a:t>
                      </a:r>
                      <a:br>
                        <a:rPr lang="en-US" sz="1800" b="1" i="0" u="none" strike="noStrike" kern="1200" dirty="0">
                          <a:solidFill>
                            <a:srgbClr val="000000"/>
                          </a:solidFill>
                          <a:effectLst/>
                          <a:latin typeface="Calibri" panose="020F0502020204030204" pitchFamily="34" charset="0"/>
                          <a:ea typeface="+mn-ea"/>
                          <a:cs typeface="+mn-cs"/>
                        </a:rPr>
                      </a:br>
                      <a:r>
                        <a:rPr lang="en-US" sz="1800" b="0" i="0" u="none" strike="noStrike" dirty="0">
                          <a:solidFill>
                            <a:srgbClr val="000000"/>
                          </a:solidFill>
                          <a:effectLst/>
                          <a:latin typeface="Calibri" panose="020F0502020204030204" pitchFamily="34" charset="0"/>
                        </a:rPr>
                        <a:t>dwelling units/acre</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b="1" i="0" u="none" strike="noStrike" dirty="0">
                          <a:solidFill>
                            <a:srgbClr val="000000"/>
                          </a:solidFill>
                          <a:effectLst/>
                          <a:latin typeface="Calibri" panose="020F0502020204030204" pitchFamily="34" charset="0"/>
                        </a:rPr>
                        <a:t>0</a:t>
                      </a:r>
                      <a:r>
                        <a:rPr lang="en-US" sz="1800" b="0" i="0" u="none" strike="noStrike" dirty="0">
                          <a:solidFill>
                            <a:srgbClr val="000000"/>
                          </a:solidFill>
                          <a:effectLst/>
                          <a:latin typeface="Calibri" panose="020F0502020204030204" pitchFamily="34" charset="0"/>
                        </a:rPr>
                        <a:t> FAR</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7322686"/>
                  </a:ext>
                </a:extLst>
              </a:tr>
              <a:tr h="485577">
                <a:tc>
                  <a:txBody>
                    <a:bodyPr/>
                    <a:lstStyle/>
                    <a:p>
                      <a:pPr algn="ctr" fontAlgn="ctr"/>
                      <a:r>
                        <a:rPr lang="en-US" sz="2400" b="0" i="0" u="none" strike="noStrike" dirty="0">
                          <a:solidFill>
                            <a:srgbClr val="000000"/>
                          </a:solidFill>
                          <a:effectLst/>
                          <a:latin typeface="Calibri" panose="020F0502020204030204" pitchFamily="34" charset="0"/>
                        </a:rPr>
                        <a:t>Mobile Home</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800" b="1" i="0" u="none" strike="noStrike" kern="1200" dirty="0">
                          <a:solidFill>
                            <a:srgbClr val="000000"/>
                          </a:solidFill>
                          <a:effectLst/>
                          <a:latin typeface="Calibri" panose="020F0502020204030204" pitchFamily="34" charset="0"/>
                          <a:ea typeface="+mn-ea"/>
                          <a:cs typeface="+mn-cs"/>
                        </a:rPr>
                        <a:t>8.7</a:t>
                      </a:r>
                      <a:r>
                        <a:rPr lang="en-US" sz="1800" b="0" i="0" u="none" strike="noStrike" dirty="0">
                          <a:solidFill>
                            <a:srgbClr val="000000"/>
                          </a:solidFill>
                          <a:effectLst/>
                          <a:latin typeface="Calibri" panose="020F0502020204030204" pitchFamily="34" charset="0"/>
                        </a:rPr>
                        <a:t> dwelling units/acre</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b="1" i="0" u="none" strike="noStrike" dirty="0">
                          <a:solidFill>
                            <a:srgbClr val="000000"/>
                          </a:solidFill>
                          <a:effectLst/>
                          <a:latin typeface="Calibri" panose="020F0502020204030204" pitchFamily="34" charset="0"/>
                        </a:rPr>
                        <a:t>0 </a:t>
                      </a:r>
                      <a:r>
                        <a:rPr lang="en-US" sz="1800" b="0" i="0" u="none" strike="noStrike" dirty="0">
                          <a:solidFill>
                            <a:srgbClr val="000000"/>
                          </a:solidFill>
                          <a:effectLst/>
                          <a:latin typeface="Calibri" panose="020F0502020204030204" pitchFamily="34" charset="0"/>
                        </a:rPr>
                        <a:t>FAR</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5224323"/>
                  </a:ext>
                </a:extLst>
              </a:tr>
              <a:tr h="485577">
                <a:tc>
                  <a:txBody>
                    <a:bodyPr/>
                    <a:lstStyle/>
                    <a:p>
                      <a:pPr algn="ctr" fontAlgn="ctr"/>
                      <a:r>
                        <a:rPr lang="en-US" sz="2400" b="0" i="1" u="none" strike="noStrike" dirty="0">
                          <a:solidFill>
                            <a:srgbClr val="000000"/>
                          </a:solidFill>
                          <a:effectLst/>
                          <a:latin typeface="Calibri" panose="020F0502020204030204" pitchFamily="34" charset="0"/>
                        </a:rPr>
                        <a:t>Estate*</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1800" b="1" i="0" u="none" strike="noStrike" dirty="0">
                          <a:solidFill>
                            <a:srgbClr val="000000"/>
                          </a:solidFill>
                          <a:effectLst/>
                          <a:latin typeface="Calibri" panose="020F0502020204030204" pitchFamily="34" charset="0"/>
                        </a:rPr>
                        <a:t>0 - 1.0 </a:t>
                      </a:r>
                      <a:r>
                        <a:rPr lang="en-US" sz="1800" b="0" i="0" u="none" strike="noStrike" dirty="0">
                          <a:solidFill>
                            <a:srgbClr val="000000"/>
                          </a:solidFill>
                          <a:effectLst/>
                          <a:latin typeface="Calibri" panose="020F0502020204030204" pitchFamily="34" charset="0"/>
                        </a:rPr>
                        <a:t>dwelling unit/acre</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b="1" i="0" u="none" strike="noStrike" dirty="0">
                          <a:solidFill>
                            <a:srgbClr val="000000"/>
                          </a:solidFill>
                          <a:effectLst/>
                          <a:latin typeface="Calibri" panose="020F0502020204030204" pitchFamily="34" charset="0"/>
                        </a:rPr>
                        <a:t>0</a:t>
                      </a:r>
                      <a:r>
                        <a:rPr lang="en-US" sz="1800" b="0" i="0" u="none" strike="noStrike" dirty="0">
                          <a:solidFill>
                            <a:srgbClr val="000000"/>
                          </a:solidFill>
                          <a:effectLst/>
                          <a:latin typeface="Calibri" panose="020F0502020204030204" pitchFamily="34" charset="0"/>
                        </a:rPr>
                        <a:t> FAR</a:t>
                      </a:r>
                    </a:p>
                  </a:txBody>
                  <a:tcPr marL="66062" marR="7341" marT="73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29272791"/>
                  </a:ext>
                </a:extLst>
              </a:tr>
            </a:tbl>
          </a:graphicData>
        </a:graphic>
      </p:graphicFrame>
      <p:sp>
        <p:nvSpPr>
          <p:cNvPr id="2" name="Title 1">
            <a:extLst>
              <a:ext uri="{FF2B5EF4-FFF2-40B4-BE49-F238E27FC236}">
                <a16:creationId xmlns:a16="http://schemas.microsoft.com/office/drawing/2014/main" id="{3CB2065D-E23B-4BE5-9D45-A3CE39FC0411}"/>
              </a:ext>
            </a:extLst>
          </p:cNvPr>
          <p:cNvSpPr>
            <a:spLocks noGrp="1"/>
          </p:cNvSpPr>
          <p:nvPr>
            <p:ph type="title"/>
          </p:nvPr>
        </p:nvSpPr>
        <p:spPr/>
        <p:txBody>
          <a:bodyPr/>
          <a:lstStyle/>
          <a:p>
            <a:r>
              <a:rPr lang="en-US" dirty="0"/>
              <a:t>Future Land Use Categories </a:t>
            </a:r>
            <a:r>
              <a:rPr lang="en-US" i="1" dirty="0"/>
              <a:t>(proposed)</a:t>
            </a:r>
            <a:endParaRPr lang="en-US" dirty="0"/>
          </a:p>
        </p:txBody>
      </p:sp>
    </p:spTree>
    <p:extLst>
      <p:ext uri="{BB962C8B-B14F-4D97-AF65-F5344CB8AC3E}">
        <p14:creationId xmlns:p14="http://schemas.microsoft.com/office/powerpoint/2010/main" val="93470740"/>
      </p:ext>
    </p:extLst>
  </p:cSld>
  <p:clrMapOvr>
    <a:masterClrMapping/>
  </p:clrMapOvr>
  <mc:AlternateContent xmlns:mc="http://schemas.openxmlformats.org/markup-compatibility/2006" xmlns:p14="http://schemas.microsoft.com/office/powerpoint/2010/main">
    <mc:Choice Requires="p14">
      <p:transition p14:dur="0" advClick="0" advTm="7000"/>
    </mc:Choice>
    <mc:Fallback xmlns="">
      <p:transition advClick="0" advTm="7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2B3A73CE-D932-4F74-8EBD-1C86B8037209}"/>
              </a:ext>
            </a:extLst>
          </p:cNvPr>
          <p:cNvGraphicFramePr>
            <a:graphicFrameLocks noGrp="1"/>
          </p:cNvGraphicFramePr>
          <p:nvPr>
            <p:extLst>
              <p:ext uri="{D42A27DB-BD31-4B8C-83A1-F6EECF244321}">
                <p14:modId xmlns:p14="http://schemas.microsoft.com/office/powerpoint/2010/main" val="2199772602"/>
              </p:ext>
            </p:extLst>
          </p:nvPr>
        </p:nvGraphicFramePr>
        <p:xfrm>
          <a:off x="1524000" y="1579009"/>
          <a:ext cx="9436098" cy="4504072"/>
        </p:xfrm>
        <a:graphic>
          <a:graphicData uri="http://schemas.openxmlformats.org/drawingml/2006/table">
            <a:tbl>
              <a:tblPr firstRow="1"/>
              <a:tblGrid>
                <a:gridCol w="3971925">
                  <a:extLst>
                    <a:ext uri="{9D8B030D-6E8A-4147-A177-3AD203B41FA5}">
                      <a16:colId xmlns:a16="http://schemas.microsoft.com/office/drawing/2014/main" val="1040317006"/>
                    </a:ext>
                  </a:extLst>
                </a:gridCol>
                <a:gridCol w="2586699">
                  <a:extLst>
                    <a:ext uri="{9D8B030D-6E8A-4147-A177-3AD203B41FA5}">
                      <a16:colId xmlns:a16="http://schemas.microsoft.com/office/drawing/2014/main" val="1015097659"/>
                    </a:ext>
                  </a:extLst>
                </a:gridCol>
                <a:gridCol w="2877474">
                  <a:extLst>
                    <a:ext uri="{9D8B030D-6E8A-4147-A177-3AD203B41FA5}">
                      <a16:colId xmlns:a16="http://schemas.microsoft.com/office/drawing/2014/main" val="2208152612"/>
                    </a:ext>
                  </a:extLst>
                </a:gridCol>
              </a:tblGrid>
              <a:tr h="470694">
                <a:tc>
                  <a:txBody>
                    <a:bodyPr/>
                    <a:lstStyle/>
                    <a:p>
                      <a:pPr algn="ctr" fontAlgn="ctr"/>
                      <a:r>
                        <a:rPr lang="en-US" sz="2000" b="1" i="0" u="none" strike="noStrike" kern="1200" dirty="0">
                          <a:solidFill>
                            <a:schemeClr val="bg1"/>
                          </a:solidFill>
                          <a:effectLst/>
                          <a:latin typeface="Calibri" panose="020F0502020204030204" pitchFamily="34" charset="0"/>
                          <a:ea typeface="+mn-ea"/>
                          <a:cs typeface="+mn-cs"/>
                        </a:rPr>
                        <a:t>Future Land Use Category</a:t>
                      </a:r>
                      <a:endParaRPr lang="en-US" sz="700" b="1" i="0" u="none" strike="noStrike" kern="1200" dirty="0">
                        <a:solidFill>
                          <a:schemeClr val="bg1"/>
                        </a:solidFill>
                        <a:effectLst/>
                        <a:latin typeface="Calibri" panose="020F0502020204030204" pitchFamily="34" charset="0"/>
                        <a:ea typeface="+mn-ea"/>
                        <a:cs typeface="+mn-cs"/>
                      </a:endParaRPr>
                    </a:p>
                  </a:txBody>
                  <a:tcPr marL="64989" marR="7222" marT="7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solidFill>
                      <a:schemeClr val="tx1"/>
                    </a:solidFill>
                  </a:tcPr>
                </a:tc>
                <a:tc>
                  <a:txBody>
                    <a:bodyPr/>
                    <a:lstStyle/>
                    <a:p>
                      <a:pPr algn="ctr" fontAlgn="ctr"/>
                      <a:r>
                        <a:rPr lang="en-US" sz="2300" b="1" i="0" u="none" strike="noStrike" dirty="0">
                          <a:solidFill>
                            <a:schemeClr val="bg1"/>
                          </a:solidFill>
                          <a:effectLst/>
                          <a:latin typeface="Calibri" panose="020F0502020204030204" pitchFamily="34" charset="0"/>
                        </a:rPr>
                        <a:t>Density</a:t>
                      </a:r>
                    </a:p>
                  </a:txBody>
                  <a:tcPr marL="64989" marR="7222" marT="7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solidFill>
                      <a:schemeClr val="tx1"/>
                    </a:solidFill>
                  </a:tcPr>
                </a:tc>
                <a:tc>
                  <a:txBody>
                    <a:bodyPr/>
                    <a:lstStyle/>
                    <a:p>
                      <a:pPr algn="ctr" fontAlgn="ctr"/>
                      <a:r>
                        <a:rPr lang="en-US" sz="2000" b="1" i="0" u="none" strike="noStrike" dirty="0">
                          <a:solidFill>
                            <a:schemeClr val="bg1"/>
                          </a:solidFill>
                          <a:effectLst/>
                          <a:latin typeface="Calibri" panose="020F0502020204030204" pitchFamily="34" charset="0"/>
                        </a:rPr>
                        <a:t>Non-residential Intensity</a:t>
                      </a:r>
                    </a:p>
                  </a:txBody>
                  <a:tcPr marL="113051" marR="113051" marT="56525" marB="56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solidFill>
                      <a:schemeClr val="tx1"/>
                    </a:solidFill>
                  </a:tcPr>
                </a:tc>
                <a:extLst>
                  <a:ext uri="{0D108BD9-81ED-4DB2-BD59-A6C34878D82A}">
                    <a16:rowId xmlns:a16="http://schemas.microsoft.com/office/drawing/2014/main" val="3600410088"/>
                  </a:ext>
                </a:extLst>
              </a:tr>
              <a:tr h="647228">
                <a:tc>
                  <a:txBody>
                    <a:bodyPr/>
                    <a:lstStyle/>
                    <a:p>
                      <a:pPr algn="ctr" fontAlgn="ctr"/>
                      <a:r>
                        <a:rPr lang="en-US" sz="2800" b="0" i="0" u="none" strike="noStrike" dirty="0">
                          <a:solidFill>
                            <a:srgbClr val="000000"/>
                          </a:solidFill>
                          <a:effectLst/>
                          <a:latin typeface="Calibri" panose="020F0502020204030204" pitchFamily="34" charset="0"/>
                        </a:rPr>
                        <a:t>Mixed Use</a:t>
                      </a:r>
                    </a:p>
                  </a:txBody>
                  <a:tcPr marL="113051" marR="113051" marT="56525" marB="56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solidFill>
                      <a:srgbClr val="FF99CC"/>
                    </a:solidFill>
                  </a:tcPr>
                </a:tc>
                <a:tc>
                  <a:txBody>
                    <a:bodyPr/>
                    <a:lstStyle/>
                    <a:p>
                      <a:pPr algn="ctr" fontAlgn="ctr"/>
                      <a:r>
                        <a:rPr lang="en-US" sz="1800" b="1" i="0" u="none" strike="noStrike" kern="1200" dirty="0">
                          <a:solidFill>
                            <a:srgbClr val="000000"/>
                          </a:solidFill>
                          <a:effectLst/>
                          <a:latin typeface="Calibri" panose="020F0502020204030204" pitchFamily="34" charset="0"/>
                          <a:ea typeface="+mn-ea"/>
                          <a:cs typeface="+mn-cs"/>
                        </a:rPr>
                        <a:t>Up to 25.0 </a:t>
                      </a:r>
                      <a:br>
                        <a:rPr lang="en-US" sz="1800" b="1" i="0" u="none" strike="noStrike" kern="1200" dirty="0">
                          <a:solidFill>
                            <a:srgbClr val="000000"/>
                          </a:solidFill>
                          <a:effectLst/>
                          <a:latin typeface="Calibri" panose="020F0502020204030204" pitchFamily="34" charset="0"/>
                          <a:ea typeface="+mn-ea"/>
                          <a:cs typeface="+mn-cs"/>
                        </a:rPr>
                      </a:br>
                      <a:r>
                        <a:rPr lang="en-US" sz="1800" b="0" i="0" u="none" strike="noStrike" dirty="0">
                          <a:solidFill>
                            <a:srgbClr val="000000"/>
                          </a:solidFill>
                          <a:effectLst/>
                          <a:latin typeface="Calibri" panose="020F0502020204030204" pitchFamily="34" charset="0"/>
                        </a:rPr>
                        <a:t>dwelling units/acre</a:t>
                      </a:r>
                    </a:p>
                  </a:txBody>
                  <a:tcPr marL="113051" marR="113051" marT="56525" marB="56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b="1" i="0" u="none" strike="noStrike" kern="1200" dirty="0">
                          <a:solidFill>
                            <a:srgbClr val="000000"/>
                          </a:solidFill>
                          <a:effectLst/>
                          <a:latin typeface="Calibri" panose="020F0502020204030204" pitchFamily="34" charset="0"/>
                          <a:ea typeface="+mn-ea"/>
                          <a:cs typeface="+mn-cs"/>
                        </a:rPr>
                        <a:t>Up to 0.35</a:t>
                      </a:r>
                      <a:r>
                        <a:rPr lang="en-US" sz="1800" b="0" i="0" u="none" strike="noStrike" dirty="0">
                          <a:solidFill>
                            <a:srgbClr val="000000"/>
                          </a:solidFill>
                          <a:effectLst/>
                          <a:latin typeface="Calibri" panose="020F0502020204030204" pitchFamily="34" charset="0"/>
                        </a:rPr>
                        <a:t> FAR</a:t>
                      </a:r>
                    </a:p>
                  </a:txBody>
                  <a:tcPr marL="113051" marR="113051" marT="56525" marB="56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solidFill>
                      <a:schemeClr val="bg1"/>
                    </a:solidFill>
                  </a:tcPr>
                </a:tc>
                <a:extLst>
                  <a:ext uri="{0D108BD9-81ED-4DB2-BD59-A6C34878D82A}">
                    <a16:rowId xmlns:a16="http://schemas.microsoft.com/office/drawing/2014/main" val="3266975711"/>
                  </a:ext>
                </a:extLst>
              </a:tr>
              <a:tr h="497847">
                <a:tc>
                  <a:txBody>
                    <a:bodyPr/>
                    <a:lstStyle/>
                    <a:p>
                      <a:pPr algn="ctr" fontAlgn="ctr"/>
                      <a:r>
                        <a:rPr lang="en-US" sz="2800" b="0" i="0" u="none" strike="noStrike" dirty="0">
                          <a:solidFill>
                            <a:srgbClr val="000000"/>
                          </a:solidFill>
                          <a:effectLst/>
                          <a:latin typeface="Calibri" panose="020F0502020204030204" pitchFamily="34" charset="0"/>
                        </a:rPr>
                        <a:t>Lakeside Mixed Use</a:t>
                      </a:r>
                    </a:p>
                  </a:txBody>
                  <a:tcPr marL="64989" marR="7222" marT="7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66FFCC"/>
                    </a:solidFill>
                  </a:tcPr>
                </a:tc>
                <a:tc>
                  <a:txBody>
                    <a:bodyPr/>
                    <a:lstStyle/>
                    <a:p>
                      <a:pPr algn="ctr" fontAlgn="ctr"/>
                      <a:r>
                        <a:rPr lang="en-US" sz="1600" b="1" i="0" u="none" strike="noStrike" dirty="0">
                          <a:solidFill>
                            <a:srgbClr val="000000"/>
                          </a:solidFill>
                          <a:effectLst/>
                          <a:latin typeface="Calibri" panose="020F0502020204030204" pitchFamily="34" charset="0"/>
                        </a:rPr>
                        <a:t>2,500</a:t>
                      </a:r>
                      <a:r>
                        <a:rPr lang="en-US" sz="1600" b="0" i="0" u="none" strike="noStrike" dirty="0">
                          <a:solidFill>
                            <a:srgbClr val="000000"/>
                          </a:solidFill>
                          <a:effectLst/>
                          <a:latin typeface="Calibri" panose="020F0502020204030204" pitchFamily="34" charset="0"/>
                        </a:rPr>
                        <a:t> maximum </a:t>
                      </a:r>
                      <a:br>
                        <a:rPr lang="en-US" sz="1600" b="0" i="0" u="none" strike="noStrike" dirty="0">
                          <a:solidFill>
                            <a:srgbClr val="000000"/>
                          </a:solidFill>
                          <a:effectLst/>
                          <a:latin typeface="Calibri" panose="020F0502020204030204" pitchFamily="34" charset="0"/>
                        </a:rPr>
                      </a:br>
                      <a:r>
                        <a:rPr lang="en-US" sz="1600" b="0" i="0" u="none" strike="noStrike" dirty="0">
                          <a:solidFill>
                            <a:srgbClr val="000000"/>
                          </a:solidFill>
                          <a:effectLst/>
                          <a:latin typeface="Calibri" panose="020F0502020204030204" pitchFamily="34" charset="0"/>
                        </a:rPr>
                        <a:t>residential units</a:t>
                      </a:r>
                    </a:p>
                  </a:txBody>
                  <a:tcPr marL="64989" marR="7222" marT="7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600" b="1" i="0" u="none" strike="noStrike" kern="1200" dirty="0">
                          <a:solidFill>
                            <a:srgbClr val="000000"/>
                          </a:solidFill>
                          <a:effectLst/>
                          <a:latin typeface="Calibri" panose="020F0502020204030204" pitchFamily="34" charset="0"/>
                          <a:ea typeface="+mn-ea"/>
                          <a:cs typeface="+mn-cs"/>
                        </a:rPr>
                        <a:t>2,500,000 SF </a:t>
                      </a:r>
                      <a:r>
                        <a:rPr lang="en-US" sz="1600" b="0" i="0" u="none" strike="noStrike" dirty="0">
                          <a:solidFill>
                            <a:srgbClr val="000000"/>
                          </a:solidFill>
                          <a:effectLst/>
                          <a:latin typeface="Calibri" panose="020F0502020204030204" pitchFamily="34" charset="0"/>
                        </a:rPr>
                        <a:t>maximum</a:t>
                      </a:r>
                    </a:p>
                  </a:txBody>
                  <a:tcPr marL="64989" marR="7222" marT="7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66711393"/>
                  </a:ext>
                </a:extLst>
              </a:tr>
              <a:tr h="592630">
                <a:tc>
                  <a:txBody>
                    <a:bodyPr/>
                    <a:lstStyle/>
                    <a:p>
                      <a:pPr algn="ctr" fontAlgn="ctr"/>
                      <a:r>
                        <a:rPr lang="en-US" sz="2800" b="0" i="0" u="none" strike="noStrike" dirty="0">
                          <a:solidFill>
                            <a:srgbClr val="000000"/>
                          </a:solidFill>
                          <a:effectLst/>
                          <a:latin typeface="Calibri" panose="020F0502020204030204" pitchFamily="34" charset="0"/>
                        </a:rPr>
                        <a:t>Commercial</a:t>
                      </a:r>
                    </a:p>
                  </a:txBody>
                  <a:tcPr marL="113051" marR="113051" marT="56525" marB="56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solidFill>
                      <a:srgbClr val="FF000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b="1" i="0" u="none" strike="noStrike" dirty="0">
                          <a:solidFill>
                            <a:srgbClr val="000000"/>
                          </a:solidFill>
                          <a:effectLst/>
                          <a:latin typeface="Calibri" panose="020F0502020204030204" pitchFamily="34" charset="0"/>
                        </a:rPr>
                        <a:t>0.0 </a:t>
                      </a:r>
                      <a:r>
                        <a:rPr lang="en-US" sz="1800" b="0" i="0" u="none" strike="noStrike" dirty="0">
                          <a:solidFill>
                            <a:srgbClr val="000000"/>
                          </a:solidFill>
                          <a:effectLst/>
                          <a:latin typeface="Calibri" panose="020F0502020204030204" pitchFamily="34" charset="0"/>
                        </a:rPr>
                        <a:t>dwelling units/acre</a:t>
                      </a:r>
                    </a:p>
                  </a:txBody>
                  <a:tcPr marL="113051" marR="113051" marT="56525" marB="56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solidFill>
                      <a:schemeClr val="bg1"/>
                    </a:solidFill>
                  </a:tcPr>
                </a:tc>
                <a:tc>
                  <a:txBody>
                    <a:bodyPr/>
                    <a:lstStyle/>
                    <a:p>
                      <a:pPr algn="ctr" fontAlgn="ctr"/>
                      <a:r>
                        <a:rPr lang="en-US" sz="1600" b="1" i="0" u="none" strike="noStrike" kern="1200" dirty="0">
                          <a:solidFill>
                            <a:srgbClr val="000000"/>
                          </a:solidFill>
                          <a:effectLst/>
                          <a:latin typeface="Calibri" panose="020F0502020204030204" pitchFamily="34" charset="0"/>
                          <a:ea typeface="+mn-ea"/>
                          <a:cs typeface="+mn-cs"/>
                        </a:rPr>
                        <a:t>0.35 </a:t>
                      </a:r>
                      <a:r>
                        <a:rPr lang="en-US" sz="1600" b="0" i="0" u="none" strike="noStrike" dirty="0">
                          <a:solidFill>
                            <a:srgbClr val="000000"/>
                          </a:solidFill>
                          <a:effectLst/>
                          <a:latin typeface="Calibri" panose="020F0502020204030204" pitchFamily="34" charset="0"/>
                        </a:rPr>
                        <a:t>Commercial / </a:t>
                      </a:r>
                    </a:p>
                    <a:p>
                      <a:pPr algn="ctr" fontAlgn="ctr"/>
                      <a:r>
                        <a:rPr lang="en-US" sz="1600" b="1" i="0" u="none" strike="noStrike" kern="1200" dirty="0">
                          <a:solidFill>
                            <a:srgbClr val="000000"/>
                          </a:solidFill>
                          <a:effectLst/>
                          <a:latin typeface="Calibri" panose="020F0502020204030204" pitchFamily="34" charset="0"/>
                          <a:ea typeface="+mn-ea"/>
                          <a:cs typeface="+mn-cs"/>
                        </a:rPr>
                        <a:t>0.30</a:t>
                      </a:r>
                      <a:r>
                        <a:rPr lang="en-US" sz="1600" b="0" i="0" u="none" strike="noStrike" dirty="0">
                          <a:solidFill>
                            <a:srgbClr val="000000"/>
                          </a:solidFill>
                          <a:effectLst/>
                          <a:latin typeface="Calibri" panose="020F0502020204030204" pitchFamily="34" charset="0"/>
                        </a:rPr>
                        <a:t> Professional Office</a:t>
                      </a:r>
                    </a:p>
                  </a:txBody>
                  <a:tcPr marL="113051" marR="113051" marT="56525" marB="56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solidFill>
                      <a:schemeClr val="bg1"/>
                    </a:solidFill>
                  </a:tcPr>
                </a:tc>
                <a:extLst>
                  <a:ext uri="{0D108BD9-81ED-4DB2-BD59-A6C34878D82A}">
                    <a16:rowId xmlns:a16="http://schemas.microsoft.com/office/drawing/2014/main" val="1061489573"/>
                  </a:ext>
                </a:extLst>
              </a:tr>
              <a:tr h="647228">
                <a:tc>
                  <a:txBody>
                    <a:bodyPr/>
                    <a:lstStyle/>
                    <a:p>
                      <a:pPr algn="ctr" fontAlgn="ctr"/>
                      <a:r>
                        <a:rPr lang="en-US" sz="2800" b="0" i="0" u="none" strike="noStrike" dirty="0">
                          <a:solidFill>
                            <a:srgbClr val="000000"/>
                          </a:solidFill>
                          <a:effectLst/>
                          <a:latin typeface="Calibri" panose="020F0502020204030204" pitchFamily="34" charset="0"/>
                        </a:rPr>
                        <a:t>Commercial Downtown</a:t>
                      </a:r>
                    </a:p>
                  </a:txBody>
                  <a:tcPr marL="113051" marR="113051" marT="56525" marB="56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solidFill>
                      <a:srgbClr val="FF7C80"/>
                    </a:solidFill>
                  </a:tcPr>
                </a:tc>
                <a:tc>
                  <a:txBody>
                    <a:bodyPr/>
                    <a:lstStyle/>
                    <a:p>
                      <a:pPr algn="ctr" fontAlgn="ctr"/>
                      <a:r>
                        <a:rPr lang="en-US" sz="1800" b="1" i="0" u="none" strike="noStrike" kern="1200" dirty="0">
                          <a:solidFill>
                            <a:srgbClr val="000000"/>
                          </a:solidFill>
                          <a:effectLst/>
                          <a:latin typeface="Calibri" panose="020F0502020204030204" pitchFamily="34" charset="0"/>
                          <a:ea typeface="+mn-ea"/>
                          <a:cs typeface="+mn-cs"/>
                        </a:rPr>
                        <a:t>12.0 – 25.0 </a:t>
                      </a:r>
                      <a:br>
                        <a:rPr lang="en-US" sz="1800" b="1" i="0" u="none" strike="noStrike" kern="1200" dirty="0">
                          <a:solidFill>
                            <a:srgbClr val="000000"/>
                          </a:solidFill>
                          <a:effectLst/>
                          <a:latin typeface="Calibri" panose="020F0502020204030204" pitchFamily="34" charset="0"/>
                          <a:ea typeface="+mn-ea"/>
                          <a:cs typeface="+mn-cs"/>
                        </a:rPr>
                      </a:br>
                      <a:r>
                        <a:rPr lang="en-US" sz="1800" b="0" i="0" u="none" strike="noStrike" dirty="0">
                          <a:solidFill>
                            <a:srgbClr val="000000"/>
                          </a:solidFill>
                          <a:effectLst/>
                          <a:latin typeface="Calibri" panose="020F0502020204030204" pitchFamily="34" charset="0"/>
                        </a:rPr>
                        <a:t>dwelling units/acre</a:t>
                      </a:r>
                    </a:p>
                  </a:txBody>
                  <a:tcPr marL="113051" marR="113051" marT="56525" marB="56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solidFill>
                      <a:schemeClr val="bg1"/>
                    </a:solidFill>
                  </a:tcPr>
                </a:tc>
                <a:tc>
                  <a:txBody>
                    <a:bodyPr/>
                    <a:lstStyle/>
                    <a:p>
                      <a:pPr algn="ctr" fontAlgn="ctr"/>
                      <a:r>
                        <a:rPr lang="en-US" sz="1600" b="1" i="0" u="none" strike="noStrike" kern="1200" dirty="0">
                          <a:solidFill>
                            <a:srgbClr val="000000"/>
                          </a:solidFill>
                          <a:effectLst/>
                          <a:latin typeface="Calibri" panose="020F0502020204030204" pitchFamily="34" charset="0"/>
                          <a:ea typeface="+mn-ea"/>
                          <a:cs typeface="+mn-cs"/>
                        </a:rPr>
                        <a:t>0.50</a:t>
                      </a:r>
                      <a:r>
                        <a:rPr lang="en-US" sz="1600" b="0" i="0" u="none" strike="noStrike" dirty="0">
                          <a:solidFill>
                            <a:srgbClr val="000000"/>
                          </a:solidFill>
                          <a:effectLst/>
                          <a:latin typeface="Calibri" panose="020F0502020204030204" pitchFamily="34" charset="0"/>
                        </a:rPr>
                        <a:t> Commercial /</a:t>
                      </a:r>
                    </a:p>
                    <a:p>
                      <a:pPr algn="ctr" fontAlgn="ctr"/>
                      <a:r>
                        <a:rPr lang="en-US" sz="1600" b="1" i="0" u="none" strike="noStrike" kern="1200" dirty="0">
                          <a:solidFill>
                            <a:srgbClr val="000000"/>
                          </a:solidFill>
                          <a:effectLst/>
                          <a:latin typeface="Calibri" panose="020F0502020204030204" pitchFamily="34" charset="0"/>
                          <a:ea typeface="+mn-ea"/>
                          <a:cs typeface="+mn-cs"/>
                        </a:rPr>
                        <a:t>1.00</a:t>
                      </a:r>
                      <a:r>
                        <a:rPr lang="en-US" sz="1600" b="0" i="0" u="none" strike="noStrike" dirty="0">
                          <a:solidFill>
                            <a:srgbClr val="000000"/>
                          </a:solidFill>
                          <a:effectLst/>
                          <a:latin typeface="Calibri" panose="020F0502020204030204" pitchFamily="34" charset="0"/>
                        </a:rPr>
                        <a:t> Professional Office</a:t>
                      </a:r>
                    </a:p>
                  </a:txBody>
                  <a:tcPr marL="113051" marR="113051" marT="56525" marB="5652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solidFill>
                      <a:schemeClr val="bg1"/>
                    </a:solidFill>
                  </a:tcPr>
                </a:tc>
                <a:extLst>
                  <a:ext uri="{0D108BD9-81ED-4DB2-BD59-A6C34878D82A}">
                    <a16:rowId xmlns:a16="http://schemas.microsoft.com/office/drawing/2014/main" val="2472948333"/>
                  </a:ext>
                </a:extLst>
              </a:tr>
              <a:tr h="401764">
                <a:tc>
                  <a:txBody>
                    <a:bodyPr/>
                    <a:lstStyle/>
                    <a:p>
                      <a:pPr algn="ctr" fontAlgn="ctr"/>
                      <a:r>
                        <a:rPr lang="en-US" sz="2800" b="0" i="0" u="none" strike="noStrike" dirty="0">
                          <a:solidFill>
                            <a:srgbClr val="000000"/>
                          </a:solidFill>
                          <a:effectLst/>
                          <a:latin typeface="Calibri" panose="020F0502020204030204" pitchFamily="34" charset="0"/>
                        </a:rPr>
                        <a:t>Public Facility/Institutional</a:t>
                      </a:r>
                    </a:p>
                  </a:txBody>
                  <a:tcPr marL="64989" marR="7222" marT="7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chemeClr val="accent4">
                        <a:lumMod val="7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0.0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dwelling units/acre</a:t>
                      </a:r>
                    </a:p>
                  </a:txBody>
                  <a:tcPr marL="64989" marR="7222" marT="7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b="1" i="0" u="none" strike="noStrike" kern="1200" dirty="0">
                          <a:solidFill>
                            <a:srgbClr val="000000"/>
                          </a:solidFill>
                          <a:effectLst/>
                          <a:latin typeface="Calibri" panose="020F0502020204030204" pitchFamily="34" charset="0"/>
                          <a:ea typeface="+mn-ea"/>
                          <a:cs typeface="+mn-cs"/>
                        </a:rPr>
                        <a:t>0.50</a:t>
                      </a:r>
                      <a:r>
                        <a:rPr lang="en-US" sz="1800" b="0" i="0" u="none" strike="noStrike" dirty="0">
                          <a:solidFill>
                            <a:srgbClr val="000000"/>
                          </a:solidFill>
                          <a:effectLst/>
                          <a:latin typeface="Calibri" panose="020F0502020204030204" pitchFamily="34" charset="0"/>
                        </a:rPr>
                        <a:t> FAR</a:t>
                      </a:r>
                    </a:p>
                  </a:txBody>
                  <a:tcPr marL="64989" marR="7222" marT="7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82640589"/>
                  </a:ext>
                </a:extLst>
              </a:tr>
              <a:tr h="401764">
                <a:tc>
                  <a:txBody>
                    <a:bodyPr/>
                    <a:lstStyle/>
                    <a:p>
                      <a:pPr algn="ctr" fontAlgn="ctr"/>
                      <a:r>
                        <a:rPr lang="en-US" sz="2800" b="0" i="0" u="none" strike="noStrike" dirty="0">
                          <a:solidFill>
                            <a:srgbClr val="000000"/>
                          </a:solidFill>
                          <a:effectLst/>
                          <a:latin typeface="Calibri" panose="020F0502020204030204" pitchFamily="34" charset="0"/>
                        </a:rPr>
                        <a:t>Industrial</a:t>
                      </a:r>
                    </a:p>
                  </a:txBody>
                  <a:tcPr marL="64989" marR="7222" marT="7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82DA"/>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b="1" i="0" u="none" strike="noStrike" kern="1200" dirty="0">
                          <a:solidFill>
                            <a:srgbClr val="000000"/>
                          </a:solidFill>
                          <a:effectLst/>
                          <a:latin typeface="Calibri" panose="020F0502020204030204" pitchFamily="34" charset="0"/>
                          <a:ea typeface="+mn-ea"/>
                          <a:cs typeface="+mn-cs"/>
                        </a:rPr>
                        <a:t>0.0 </a:t>
                      </a:r>
                      <a:r>
                        <a:rPr lang="en-US" sz="1800" b="0" i="0" u="none" strike="noStrike" kern="1200" dirty="0">
                          <a:solidFill>
                            <a:srgbClr val="000000"/>
                          </a:solidFill>
                          <a:effectLst/>
                          <a:latin typeface="Calibri" panose="020F0502020204030204" pitchFamily="34" charset="0"/>
                          <a:ea typeface="+mn-ea"/>
                          <a:cs typeface="+mn-cs"/>
                        </a:rPr>
                        <a:t>dwelling units/acre</a:t>
                      </a:r>
                    </a:p>
                  </a:txBody>
                  <a:tcPr marL="64989" marR="7222" marT="7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b="1" i="0" u="none" strike="noStrike" kern="1200" dirty="0">
                          <a:solidFill>
                            <a:srgbClr val="000000"/>
                          </a:solidFill>
                          <a:effectLst/>
                          <a:latin typeface="Calibri" panose="020F0502020204030204" pitchFamily="34" charset="0"/>
                          <a:ea typeface="+mn-ea"/>
                          <a:cs typeface="+mn-cs"/>
                        </a:rPr>
                        <a:t>0.50</a:t>
                      </a:r>
                      <a:r>
                        <a:rPr lang="en-US" sz="1800" b="0" i="0" u="none" strike="noStrike" dirty="0">
                          <a:solidFill>
                            <a:srgbClr val="000000"/>
                          </a:solidFill>
                          <a:effectLst/>
                          <a:latin typeface="Calibri" panose="020F0502020204030204" pitchFamily="34" charset="0"/>
                        </a:rPr>
                        <a:t> FAR</a:t>
                      </a:r>
                    </a:p>
                  </a:txBody>
                  <a:tcPr marL="64989" marR="7222" marT="7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27352101"/>
                  </a:ext>
                </a:extLst>
              </a:tr>
              <a:tr h="743537">
                <a:tc>
                  <a:txBody>
                    <a:bodyPr/>
                    <a:lstStyle/>
                    <a:p>
                      <a:pPr algn="ctr" fontAlgn="ctr"/>
                      <a:r>
                        <a:rPr lang="en-US" sz="2800" b="0" i="0" u="none" strike="noStrike" dirty="0">
                          <a:solidFill>
                            <a:srgbClr val="000000"/>
                          </a:solidFill>
                          <a:effectLst/>
                          <a:latin typeface="Calibri" panose="020F0502020204030204" pitchFamily="34" charset="0"/>
                        </a:rPr>
                        <a:t>Wetlands/Conservation</a:t>
                      </a:r>
                    </a:p>
                  </a:txBody>
                  <a:tcPr marL="64989" marR="7222" marT="7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600" b="1" i="0" u="none" strike="noStrike" kern="1200" dirty="0">
                          <a:solidFill>
                            <a:srgbClr val="000000"/>
                          </a:solidFill>
                          <a:effectLst/>
                          <a:latin typeface="Calibri" panose="020F0502020204030204" pitchFamily="34" charset="0"/>
                          <a:ea typeface="+mn-ea"/>
                          <a:cs typeface="+mn-cs"/>
                        </a:rPr>
                        <a:t>1.0</a:t>
                      </a:r>
                      <a:r>
                        <a:rPr lang="en-US" sz="1600" b="0" i="0" u="none" strike="noStrike" dirty="0">
                          <a:solidFill>
                            <a:srgbClr val="000000"/>
                          </a:solidFill>
                          <a:effectLst/>
                          <a:latin typeface="Calibri" panose="020F0502020204030204" pitchFamily="34" charset="0"/>
                        </a:rPr>
                        <a:t> dwelling unit/acre (providing conservation easement granted)</a:t>
                      </a:r>
                    </a:p>
                  </a:txBody>
                  <a:tcPr marL="64989" marR="7222" marT="7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b="1" i="0" u="none" strike="noStrike" dirty="0">
                          <a:solidFill>
                            <a:srgbClr val="000000"/>
                          </a:solidFill>
                          <a:effectLst/>
                          <a:latin typeface="Calibri" panose="020F0502020204030204" pitchFamily="34" charset="0"/>
                        </a:rPr>
                        <a:t>0</a:t>
                      </a:r>
                      <a:r>
                        <a:rPr lang="en-US" sz="1800" b="0" i="0" u="none" strike="noStrike" dirty="0">
                          <a:solidFill>
                            <a:srgbClr val="000000"/>
                          </a:solidFill>
                          <a:effectLst/>
                          <a:latin typeface="Calibri" panose="020F0502020204030204" pitchFamily="34" charset="0"/>
                        </a:rPr>
                        <a:t> FAR</a:t>
                      </a:r>
                    </a:p>
                  </a:txBody>
                  <a:tcPr marL="64989" marR="7222" marT="72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84871851"/>
                  </a:ext>
                </a:extLst>
              </a:tr>
            </a:tbl>
          </a:graphicData>
        </a:graphic>
      </p:graphicFrame>
      <p:sp>
        <p:nvSpPr>
          <p:cNvPr id="2" name="Title 1">
            <a:extLst>
              <a:ext uri="{FF2B5EF4-FFF2-40B4-BE49-F238E27FC236}">
                <a16:creationId xmlns:a16="http://schemas.microsoft.com/office/drawing/2014/main" id="{3CB2065D-E23B-4BE5-9D45-A3CE39FC0411}"/>
              </a:ext>
            </a:extLst>
          </p:cNvPr>
          <p:cNvSpPr>
            <a:spLocks noGrp="1"/>
          </p:cNvSpPr>
          <p:nvPr>
            <p:ph type="title"/>
          </p:nvPr>
        </p:nvSpPr>
        <p:spPr/>
        <p:txBody>
          <a:bodyPr/>
          <a:lstStyle/>
          <a:p>
            <a:r>
              <a:rPr lang="en-US" dirty="0"/>
              <a:t>Future Land Use Categories </a:t>
            </a:r>
            <a:r>
              <a:rPr lang="en-US" i="1" dirty="0"/>
              <a:t>(proposed)</a:t>
            </a:r>
            <a:endParaRPr lang="en-US" dirty="0"/>
          </a:p>
        </p:txBody>
      </p:sp>
    </p:spTree>
    <p:extLst>
      <p:ext uri="{BB962C8B-B14F-4D97-AF65-F5344CB8AC3E}">
        <p14:creationId xmlns:p14="http://schemas.microsoft.com/office/powerpoint/2010/main" val="495886583"/>
      </p:ext>
    </p:extLst>
  </p:cSld>
  <p:clrMapOvr>
    <a:masterClrMapping/>
  </p:clrMapOvr>
  <mc:AlternateContent xmlns:mc="http://schemas.openxmlformats.org/markup-compatibility/2006" xmlns:p14="http://schemas.microsoft.com/office/powerpoint/2010/main">
    <mc:Choice Requires="p14">
      <p:transition p14:dur="0" advClick="0" advTm="7000"/>
    </mc:Choice>
    <mc:Fallback xmlns="">
      <p:transition advClick="0" advTm="7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2C70E-E41D-4118-A532-463991ED41F2}"/>
              </a:ext>
            </a:extLst>
          </p:cNvPr>
          <p:cNvSpPr>
            <a:spLocks noGrp="1"/>
          </p:cNvSpPr>
          <p:nvPr>
            <p:ph type="title"/>
          </p:nvPr>
        </p:nvSpPr>
        <p:spPr/>
        <p:txBody>
          <a:bodyPr/>
          <a:lstStyle/>
          <a:p>
            <a:r>
              <a:rPr lang="en-US" dirty="0"/>
              <a:t>Allowable Density/Intensity</a:t>
            </a:r>
          </a:p>
        </p:txBody>
      </p:sp>
      <p:sp>
        <p:nvSpPr>
          <p:cNvPr id="4" name="Content Placeholder 3">
            <a:extLst>
              <a:ext uri="{FF2B5EF4-FFF2-40B4-BE49-F238E27FC236}">
                <a16:creationId xmlns:a16="http://schemas.microsoft.com/office/drawing/2014/main" id="{1C0BF343-4609-4B60-8BEB-B2BA122E844C}"/>
              </a:ext>
            </a:extLst>
          </p:cNvPr>
          <p:cNvSpPr>
            <a:spLocks noGrp="1"/>
          </p:cNvSpPr>
          <p:nvPr>
            <p:ph idx="1"/>
          </p:nvPr>
        </p:nvSpPr>
        <p:spPr/>
        <p:txBody>
          <a:bodyPr vert="horz" lIns="91440" tIns="45720" rIns="91440" bIns="45720" rtlCol="0" anchor="t">
            <a:normAutofit/>
          </a:bodyPr>
          <a:lstStyle/>
          <a:p>
            <a:pPr marL="0" indent="0">
              <a:buNone/>
            </a:pPr>
            <a:r>
              <a:rPr lang="en-US" i="1" dirty="0"/>
              <a:t>Note: </a:t>
            </a:r>
            <a:r>
              <a:rPr lang="en-US" dirty="0"/>
              <a:t>Maximum density or Intensity </a:t>
            </a:r>
            <a:r>
              <a:rPr lang="en-US" b="1" i="1" u="sng" dirty="0"/>
              <a:t>is not </a:t>
            </a:r>
            <a:r>
              <a:rPr lang="en-US" dirty="0"/>
              <a:t>entitled to any individual </a:t>
            </a:r>
            <a:r>
              <a:rPr lang="en-US"/>
              <a:t>property or </a:t>
            </a:r>
            <a:r>
              <a:rPr lang="en-US" dirty="0"/>
              <a:t>project. Site and environmental constraints, infrastructure capacity, buffer requirements, and compatibility with adjacent property uses and community/neighborhood character may limit the development potential within these Future Land Use Designations.</a:t>
            </a:r>
            <a:r>
              <a:rPr lang="en-US"/>
              <a:t> </a:t>
            </a:r>
            <a:endParaRPr lang="en-US" dirty="0"/>
          </a:p>
          <a:p>
            <a:endParaRPr lang="en-US" dirty="0"/>
          </a:p>
        </p:txBody>
      </p:sp>
    </p:spTree>
    <p:extLst>
      <p:ext uri="{BB962C8B-B14F-4D97-AF65-F5344CB8AC3E}">
        <p14:creationId xmlns:p14="http://schemas.microsoft.com/office/powerpoint/2010/main" val="6474857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80E03-1AA7-4528-897A-B8D18EA5E65F}"/>
              </a:ext>
            </a:extLst>
          </p:cNvPr>
          <p:cNvSpPr>
            <a:spLocks noGrp="1"/>
          </p:cNvSpPr>
          <p:nvPr>
            <p:ph type="title"/>
          </p:nvPr>
        </p:nvSpPr>
        <p:spPr/>
        <p:txBody>
          <a:bodyPr>
            <a:normAutofit/>
          </a:bodyPr>
          <a:lstStyle/>
          <a:p>
            <a:r>
              <a:rPr lang="en-US" sz="3600" dirty="0"/>
              <a:t>‘Residential Estate’ Future Land Use </a:t>
            </a:r>
            <a:r>
              <a:rPr lang="en-US" sz="3600" i="1" dirty="0"/>
              <a:t>(proposed)</a:t>
            </a:r>
            <a:endParaRPr lang="en-US" sz="3600" dirty="0"/>
          </a:p>
        </p:txBody>
      </p:sp>
      <p:sp>
        <p:nvSpPr>
          <p:cNvPr id="3" name="Content Placeholder 2">
            <a:extLst>
              <a:ext uri="{FF2B5EF4-FFF2-40B4-BE49-F238E27FC236}">
                <a16:creationId xmlns:a16="http://schemas.microsoft.com/office/drawing/2014/main" id="{B7082E28-22C5-4B01-90A2-7312E26CD26C}"/>
              </a:ext>
            </a:extLst>
          </p:cNvPr>
          <p:cNvSpPr>
            <a:spLocks noGrp="1"/>
          </p:cNvSpPr>
          <p:nvPr>
            <p:ph idx="1"/>
          </p:nvPr>
        </p:nvSpPr>
        <p:spPr/>
        <p:txBody>
          <a:bodyPr vert="horz" lIns="91440" tIns="45720" rIns="91440" bIns="45720" rtlCol="0" anchor="t">
            <a:normAutofit/>
          </a:bodyPr>
          <a:lstStyle/>
          <a:p>
            <a:pPr>
              <a:lnSpc>
                <a:spcPct val="120000"/>
              </a:lnSpc>
              <a:spcBef>
                <a:spcPts val="600"/>
              </a:spcBef>
              <a:spcAft>
                <a:spcPts val="1800"/>
              </a:spcAft>
            </a:pPr>
            <a:r>
              <a:rPr lang="en-US" sz="2400" dirty="0"/>
              <a:t>A category that may be applied to areas annexed within the ISBA, specifically lands designated Rural and or Rural Transition by the Lake County Future Land Use Map</a:t>
            </a:r>
          </a:p>
          <a:p>
            <a:pPr>
              <a:lnSpc>
                <a:spcPct val="120000"/>
              </a:lnSpc>
              <a:spcBef>
                <a:spcPts val="600"/>
              </a:spcBef>
              <a:spcAft>
                <a:spcPts val="1800"/>
              </a:spcAft>
            </a:pPr>
            <a:r>
              <a:rPr lang="en-US" sz="2400" dirty="0"/>
              <a:t>Consistent with Lake County’s transition from rural to suburban to urban land uses</a:t>
            </a:r>
          </a:p>
          <a:p>
            <a:pPr>
              <a:lnSpc>
                <a:spcPct val="120000"/>
              </a:lnSpc>
              <a:spcBef>
                <a:spcPts val="600"/>
              </a:spcBef>
              <a:spcAft>
                <a:spcPts val="1800"/>
              </a:spcAft>
            </a:pPr>
            <a:r>
              <a:rPr lang="en-US" sz="2400" dirty="0"/>
              <a:t>Intended for large lot, single-family detached residential dwellings</a:t>
            </a:r>
          </a:p>
          <a:p>
            <a:pPr>
              <a:lnSpc>
                <a:spcPct val="120000"/>
              </a:lnSpc>
              <a:spcBef>
                <a:spcPts val="600"/>
              </a:spcBef>
              <a:spcAft>
                <a:spcPts val="1800"/>
              </a:spcAft>
            </a:pPr>
            <a:r>
              <a:rPr lang="en-US" sz="2400" dirty="0"/>
              <a:t>Up to </a:t>
            </a:r>
            <a:r>
              <a:rPr lang="en-US" sz="2400" b="1" dirty="0"/>
              <a:t>1.0</a:t>
            </a:r>
            <a:r>
              <a:rPr lang="en-US" sz="2400" dirty="0"/>
              <a:t> dwelling unit/acre</a:t>
            </a:r>
            <a:r>
              <a:rPr lang="en-US" sz="2400"/>
              <a:t>*  </a:t>
            </a:r>
            <a:endParaRPr lang="en-US" sz="2400" dirty="0"/>
          </a:p>
        </p:txBody>
      </p:sp>
    </p:spTree>
    <p:extLst>
      <p:ext uri="{BB962C8B-B14F-4D97-AF65-F5344CB8AC3E}">
        <p14:creationId xmlns:p14="http://schemas.microsoft.com/office/powerpoint/2010/main" val="34025719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80E03-1AA7-4528-897A-B8D18EA5E65F}"/>
              </a:ext>
            </a:extLst>
          </p:cNvPr>
          <p:cNvSpPr>
            <a:spLocks noGrp="1"/>
          </p:cNvSpPr>
          <p:nvPr>
            <p:ph type="title"/>
          </p:nvPr>
        </p:nvSpPr>
        <p:spPr/>
        <p:txBody>
          <a:bodyPr>
            <a:normAutofit/>
          </a:bodyPr>
          <a:lstStyle/>
          <a:p>
            <a:r>
              <a:rPr lang="en-US" sz="3600" dirty="0"/>
              <a:t>‘Residential Estate’ Future Land Use </a:t>
            </a:r>
            <a:r>
              <a:rPr lang="en-US" sz="3600" i="1" dirty="0"/>
              <a:t>(proposed)</a:t>
            </a:r>
            <a:endParaRPr lang="en-US" sz="3600" dirty="0"/>
          </a:p>
        </p:txBody>
      </p:sp>
      <p:sp>
        <p:nvSpPr>
          <p:cNvPr id="3" name="Content Placeholder 2">
            <a:extLst>
              <a:ext uri="{FF2B5EF4-FFF2-40B4-BE49-F238E27FC236}">
                <a16:creationId xmlns:a16="http://schemas.microsoft.com/office/drawing/2014/main" id="{B7082E28-22C5-4B01-90A2-7312E26CD26C}"/>
              </a:ext>
            </a:extLst>
          </p:cNvPr>
          <p:cNvSpPr>
            <a:spLocks noGrp="1"/>
          </p:cNvSpPr>
          <p:nvPr>
            <p:ph idx="1"/>
          </p:nvPr>
        </p:nvSpPr>
        <p:spPr/>
        <p:txBody>
          <a:bodyPr vert="horz" lIns="91440" tIns="45720" rIns="91440" bIns="45720" rtlCol="0" anchor="t">
            <a:normAutofit fontScale="92500" lnSpcReduction="10000"/>
          </a:bodyPr>
          <a:lstStyle/>
          <a:p>
            <a:pPr>
              <a:lnSpc>
                <a:spcPct val="120000"/>
              </a:lnSpc>
              <a:spcBef>
                <a:spcPts val="600"/>
              </a:spcBef>
              <a:spcAft>
                <a:spcPts val="1800"/>
              </a:spcAft>
            </a:pPr>
            <a:r>
              <a:rPr lang="en-US" sz="2400"/>
              <a:t>*</a:t>
            </a:r>
            <a:r>
              <a:rPr lang="en-US" sz="2400" dirty="0"/>
              <a:t>Alternative development </a:t>
            </a:r>
            <a:r>
              <a:rPr lang="en-US" sz="2400"/>
              <a:t>opportunity</a:t>
            </a:r>
            <a:r>
              <a:rPr lang="en-US" sz="2400" dirty="0"/>
              <a:t> with a maximum of </a:t>
            </a:r>
            <a:r>
              <a:rPr lang="en-US" sz="2400" b="1" dirty="0"/>
              <a:t>2.0</a:t>
            </a:r>
            <a:r>
              <a:rPr lang="en-US" sz="2400" dirty="0"/>
              <a:t> dwelling units/acre may be permitted, utilizing provisions such as:</a:t>
            </a:r>
          </a:p>
          <a:p>
            <a:pPr lvl="1">
              <a:lnSpc>
                <a:spcPct val="120000"/>
              </a:lnSpc>
              <a:spcBef>
                <a:spcPts val="600"/>
              </a:spcBef>
              <a:spcAft>
                <a:spcPts val="1800"/>
              </a:spcAft>
            </a:pPr>
            <a:r>
              <a:rPr lang="en-US" sz="2000" dirty="0"/>
              <a:t>Developed utilizing PD zoning and adheres to principles including cluster development, and maintenance/protection of natural amenities (to be adopted within Land Development Regulations)</a:t>
            </a:r>
          </a:p>
          <a:p>
            <a:pPr lvl="1">
              <a:lnSpc>
                <a:spcPct val="120000"/>
              </a:lnSpc>
              <a:spcBef>
                <a:spcPts val="600"/>
              </a:spcBef>
              <a:spcAft>
                <a:spcPts val="1800"/>
              </a:spcAft>
            </a:pPr>
            <a:r>
              <a:rPr lang="en-US" sz="2000" dirty="0"/>
              <a:t>Minimum of 50% Open Space</a:t>
            </a:r>
            <a:r>
              <a:rPr lang="en-US" sz="2000"/>
              <a:t> including potential application of a "greenbelt"</a:t>
            </a:r>
            <a:endParaRPr lang="en-US" sz="2000" dirty="0"/>
          </a:p>
          <a:p>
            <a:pPr>
              <a:lnSpc>
                <a:spcPct val="120000"/>
              </a:lnSpc>
              <a:spcBef>
                <a:spcPts val="600"/>
              </a:spcBef>
              <a:spcAft>
                <a:spcPts val="1800"/>
              </a:spcAft>
            </a:pPr>
            <a:r>
              <a:rPr lang="en-US" sz="2400" dirty="0"/>
              <a:t>Limited nonresidential uses may be appropriate, consistent with applicable standards and restrictions as set forth in the Land Development Regulations (e.g. agriculture, equestrian-related uses, rural support uses)</a:t>
            </a:r>
          </a:p>
        </p:txBody>
      </p:sp>
    </p:spTree>
    <p:extLst>
      <p:ext uri="{BB962C8B-B14F-4D97-AF65-F5344CB8AC3E}">
        <p14:creationId xmlns:p14="http://schemas.microsoft.com/office/powerpoint/2010/main" val="15027997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AE04E-FBD9-478D-BA96-D27E275E2A49}"/>
              </a:ext>
            </a:extLst>
          </p:cNvPr>
          <p:cNvSpPr>
            <a:spLocks noGrp="1"/>
          </p:cNvSpPr>
          <p:nvPr>
            <p:ph type="title"/>
          </p:nvPr>
        </p:nvSpPr>
        <p:spPr/>
        <p:txBody>
          <a:bodyPr/>
          <a:lstStyle/>
          <a:p>
            <a:r>
              <a:rPr lang="en-US" dirty="0"/>
              <a:t>Compatibility Policy Concepts</a:t>
            </a:r>
          </a:p>
        </p:txBody>
      </p:sp>
      <p:sp>
        <p:nvSpPr>
          <p:cNvPr id="3" name="Content Placeholder 2">
            <a:extLst>
              <a:ext uri="{FF2B5EF4-FFF2-40B4-BE49-F238E27FC236}">
                <a16:creationId xmlns:a16="http://schemas.microsoft.com/office/drawing/2014/main" id="{2779F624-2BCA-4C40-9090-FCD5544C8560}"/>
              </a:ext>
            </a:extLst>
          </p:cNvPr>
          <p:cNvSpPr>
            <a:spLocks noGrp="1"/>
          </p:cNvSpPr>
          <p:nvPr>
            <p:ph idx="1"/>
          </p:nvPr>
        </p:nvSpPr>
        <p:spPr>
          <a:xfrm>
            <a:off x="838200" y="1825625"/>
            <a:ext cx="10515600" cy="4351338"/>
          </a:xfrm>
        </p:spPr>
        <p:txBody>
          <a:bodyPr>
            <a:normAutofit lnSpcReduction="10000"/>
          </a:bodyPr>
          <a:lstStyle/>
          <a:p>
            <a:pPr>
              <a:lnSpc>
                <a:spcPct val="120000"/>
              </a:lnSpc>
            </a:pPr>
            <a:r>
              <a:rPr lang="en-US" sz="2600" dirty="0"/>
              <a:t>Compatibility does not mean “the same as” rather, it refers to the sensitivity of development proposals in maintaining the character of existing development</a:t>
            </a:r>
          </a:p>
          <a:p>
            <a:pPr>
              <a:lnSpc>
                <a:spcPct val="120000"/>
              </a:lnSpc>
            </a:pPr>
            <a:r>
              <a:rPr lang="en-US" sz="2600" dirty="0"/>
              <a:t>Development and redevelopment should be particularly sensitive to established neighborhoods</a:t>
            </a:r>
          </a:p>
          <a:p>
            <a:pPr>
              <a:lnSpc>
                <a:spcPct val="120000"/>
              </a:lnSpc>
            </a:pPr>
            <a:r>
              <a:rPr lang="en-US" sz="2600" dirty="0"/>
              <a:t>Compatibility standards shall be required that promote the character of the buildings and development standards established while effectively transitioning to the adjacent or abutting land use categories</a:t>
            </a:r>
          </a:p>
          <a:p>
            <a:pPr lvl="1">
              <a:lnSpc>
                <a:spcPct val="120000"/>
              </a:lnSpc>
            </a:pPr>
            <a:endParaRPr lang="en-US" dirty="0"/>
          </a:p>
        </p:txBody>
      </p:sp>
    </p:spTree>
    <p:extLst>
      <p:ext uri="{BB962C8B-B14F-4D97-AF65-F5344CB8AC3E}">
        <p14:creationId xmlns:p14="http://schemas.microsoft.com/office/powerpoint/2010/main" val="25759212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AE04E-FBD9-478D-BA96-D27E275E2A49}"/>
              </a:ext>
            </a:extLst>
          </p:cNvPr>
          <p:cNvSpPr>
            <a:spLocks noGrp="1"/>
          </p:cNvSpPr>
          <p:nvPr>
            <p:ph type="title"/>
          </p:nvPr>
        </p:nvSpPr>
        <p:spPr/>
        <p:txBody>
          <a:bodyPr/>
          <a:lstStyle/>
          <a:p>
            <a:r>
              <a:rPr lang="en-US" dirty="0"/>
              <a:t>Compatibility Policy Concepts </a:t>
            </a:r>
          </a:p>
        </p:txBody>
      </p:sp>
      <p:sp>
        <p:nvSpPr>
          <p:cNvPr id="3" name="Content Placeholder 2">
            <a:extLst>
              <a:ext uri="{FF2B5EF4-FFF2-40B4-BE49-F238E27FC236}">
                <a16:creationId xmlns:a16="http://schemas.microsoft.com/office/drawing/2014/main" id="{2779F624-2BCA-4C40-9090-FCD5544C8560}"/>
              </a:ext>
            </a:extLst>
          </p:cNvPr>
          <p:cNvSpPr>
            <a:spLocks noGrp="1"/>
          </p:cNvSpPr>
          <p:nvPr>
            <p:ph idx="1"/>
          </p:nvPr>
        </p:nvSpPr>
        <p:spPr>
          <a:xfrm>
            <a:off x="838200" y="1634315"/>
            <a:ext cx="10515600" cy="1732773"/>
          </a:xfrm>
        </p:spPr>
        <p:txBody>
          <a:bodyPr>
            <a:normAutofit/>
          </a:bodyPr>
          <a:lstStyle/>
          <a:p>
            <a:pPr marL="0" indent="0">
              <a:lnSpc>
                <a:spcPct val="120000"/>
              </a:lnSpc>
              <a:buNone/>
            </a:pPr>
            <a:r>
              <a:rPr lang="en-US" dirty="0"/>
              <a:t>The character of the surrounding land uses and other factors of compatibility may be analyzed when considering proposed development, such as: </a:t>
            </a:r>
          </a:p>
          <a:p>
            <a:pPr marL="457200" lvl="1" indent="0">
              <a:lnSpc>
                <a:spcPct val="120000"/>
              </a:lnSpc>
              <a:buNone/>
            </a:pPr>
            <a:endParaRPr lang="en-US" dirty="0"/>
          </a:p>
        </p:txBody>
      </p:sp>
      <p:sp>
        <p:nvSpPr>
          <p:cNvPr id="4" name="TextBox 3">
            <a:extLst>
              <a:ext uri="{FF2B5EF4-FFF2-40B4-BE49-F238E27FC236}">
                <a16:creationId xmlns:a16="http://schemas.microsoft.com/office/drawing/2014/main" id="{72011B5C-63FC-424F-BEA9-4D17CDD93AA9}"/>
              </a:ext>
            </a:extLst>
          </p:cNvPr>
          <p:cNvSpPr txBox="1"/>
          <p:nvPr/>
        </p:nvSpPr>
        <p:spPr>
          <a:xfrm>
            <a:off x="988979" y="3429000"/>
            <a:ext cx="10214042" cy="2670090"/>
          </a:xfrm>
          <a:prstGeom prst="rect">
            <a:avLst/>
          </a:prstGeom>
          <a:noFill/>
        </p:spPr>
        <p:txBody>
          <a:bodyPr wrap="square" numCol="2" rtlCol="0" anchor="t">
            <a:spAutoFit/>
          </a:bodyPr>
          <a:lstStyle/>
          <a:p>
            <a:pPr marL="742950" lvl="1" indent="-285750">
              <a:lnSpc>
                <a:spcPct val="120000"/>
              </a:lnSpc>
              <a:buFont typeface="Arial" panose="020B0604020202020204" pitchFamily="34" charset="0"/>
              <a:buChar char="•"/>
            </a:pPr>
            <a:r>
              <a:rPr lang="en-US" sz="2000" dirty="0"/>
              <a:t>Intensity</a:t>
            </a:r>
          </a:p>
          <a:p>
            <a:pPr marL="742950" lvl="1" indent="-285750">
              <a:lnSpc>
                <a:spcPct val="120000"/>
              </a:lnSpc>
              <a:buFont typeface="Arial" panose="020B0604020202020204" pitchFamily="34" charset="0"/>
              <a:buChar char="•"/>
            </a:pPr>
            <a:r>
              <a:rPr lang="en-US" sz="2000" dirty="0"/>
              <a:t>Density</a:t>
            </a:r>
          </a:p>
          <a:p>
            <a:pPr marL="742950" lvl="1" indent="-285750">
              <a:lnSpc>
                <a:spcPct val="120000"/>
              </a:lnSpc>
              <a:buFont typeface="Arial" panose="020B0604020202020204" pitchFamily="34" charset="0"/>
              <a:buChar char="•"/>
            </a:pPr>
            <a:r>
              <a:rPr lang="en-US" sz="2000" dirty="0"/>
              <a:t>Scale</a:t>
            </a:r>
          </a:p>
          <a:p>
            <a:pPr marL="742950" lvl="1" indent="-285750">
              <a:lnSpc>
                <a:spcPct val="120000"/>
              </a:lnSpc>
              <a:buFont typeface="Arial" panose="020B0604020202020204" pitchFamily="34" charset="0"/>
              <a:buChar char="•"/>
            </a:pPr>
            <a:r>
              <a:rPr lang="en-US" sz="2000" dirty="0"/>
              <a:t>Building Size</a:t>
            </a:r>
          </a:p>
          <a:p>
            <a:pPr marL="742950" lvl="1" indent="-285750">
              <a:lnSpc>
                <a:spcPct val="120000"/>
              </a:lnSpc>
              <a:buFont typeface="Arial" panose="020B0604020202020204" pitchFamily="34" charset="0"/>
              <a:buChar char="•"/>
            </a:pPr>
            <a:r>
              <a:rPr lang="en-US" sz="2000" dirty="0"/>
              <a:t>Height</a:t>
            </a:r>
          </a:p>
          <a:p>
            <a:pPr marL="742950" lvl="1" indent="-285750">
              <a:lnSpc>
                <a:spcPct val="120000"/>
              </a:lnSpc>
              <a:buFont typeface="Arial" panose="020B0604020202020204" pitchFamily="34" charset="0"/>
              <a:buChar char="•"/>
            </a:pPr>
            <a:r>
              <a:rPr lang="en-US" sz="2000" dirty="0"/>
              <a:t>Screening</a:t>
            </a:r>
          </a:p>
          <a:p>
            <a:pPr marL="742950" lvl="1" indent="-285750">
              <a:lnSpc>
                <a:spcPct val="120000"/>
              </a:lnSpc>
              <a:buFont typeface="Arial" panose="020B0604020202020204" pitchFamily="34" charset="0"/>
              <a:buChar char="•"/>
            </a:pPr>
            <a:r>
              <a:rPr lang="en-US" sz="2000" dirty="0"/>
              <a:t>Buffers</a:t>
            </a:r>
            <a:endParaRPr lang="en-US" sz="2000"/>
          </a:p>
          <a:p>
            <a:pPr marL="742950" lvl="1" indent="-285750">
              <a:lnSpc>
                <a:spcPct val="120000"/>
              </a:lnSpc>
              <a:buFont typeface="Arial" panose="020B0604020202020204" pitchFamily="34" charset="0"/>
              <a:buChar char="•"/>
            </a:pPr>
            <a:r>
              <a:rPr lang="en-US" sz="2000" dirty="0"/>
              <a:t>Setbacks</a:t>
            </a:r>
            <a:r>
              <a:rPr lang="en-US" sz="2000"/>
              <a:t>/</a:t>
            </a:r>
            <a:r>
              <a:rPr lang="en-US" sz="2000" err="1"/>
              <a:t>Stepbacks</a:t>
            </a:r>
          </a:p>
          <a:p>
            <a:pPr marL="742950" lvl="1" indent="-285750">
              <a:lnSpc>
                <a:spcPct val="120000"/>
              </a:lnSpc>
              <a:buFont typeface="Arial" panose="020B0604020202020204" pitchFamily="34" charset="0"/>
              <a:buChar char="•"/>
            </a:pPr>
            <a:r>
              <a:rPr lang="en-US" sz="2000" dirty="0"/>
              <a:t>Lighting</a:t>
            </a:r>
          </a:p>
          <a:p>
            <a:pPr marL="742950" lvl="1" indent="-285750">
              <a:lnSpc>
                <a:spcPct val="120000"/>
              </a:lnSpc>
              <a:buFont typeface="Arial" panose="020B0604020202020204" pitchFamily="34" charset="0"/>
              <a:buChar char="•"/>
            </a:pPr>
            <a:r>
              <a:rPr lang="en-US" sz="2000" dirty="0"/>
              <a:t>Traffic Circulation Patterns</a:t>
            </a:r>
          </a:p>
          <a:p>
            <a:pPr marL="742950" lvl="1" indent="-285750">
              <a:lnSpc>
                <a:spcPct val="120000"/>
              </a:lnSpc>
              <a:buFont typeface="Arial" panose="020B0604020202020204" pitchFamily="34" charset="0"/>
              <a:buChar char="•"/>
            </a:pPr>
            <a:r>
              <a:rPr lang="en-US" sz="2000" dirty="0"/>
              <a:t>Loading Area Locations</a:t>
            </a:r>
          </a:p>
          <a:p>
            <a:pPr marL="742950" lvl="1" indent="-285750">
              <a:lnSpc>
                <a:spcPct val="120000"/>
              </a:lnSpc>
              <a:buFont typeface="Arial" panose="020B0604020202020204" pitchFamily="34" charset="0"/>
              <a:buChar char="•"/>
            </a:pPr>
            <a:r>
              <a:rPr lang="en-US" sz="2000" dirty="0"/>
              <a:t>Architecture</a:t>
            </a:r>
          </a:p>
        </p:txBody>
      </p:sp>
    </p:spTree>
    <p:extLst>
      <p:ext uri="{BB962C8B-B14F-4D97-AF65-F5344CB8AC3E}">
        <p14:creationId xmlns:p14="http://schemas.microsoft.com/office/powerpoint/2010/main" val="24713018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AE04E-FBD9-478D-BA96-D27E275E2A49}"/>
              </a:ext>
            </a:extLst>
          </p:cNvPr>
          <p:cNvSpPr>
            <a:spLocks noGrp="1"/>
          </p:cNvSpPr>
          <p:nvPr>
            <p:ph type="title"/>
          </p:nvPr>
        </p:nvSpPr>
        <p:spPr/>
        <p:txBody>
          <a:bodyPr/>
          <a:lstStyle/>
          <a:p>
            <a:r>
              <a:rPr lang="en-US" dirty="0"/>
              <a:t>Compatibility Policy (Mixed Use)</a:t>
            </a:r>
          </a:p>
        </p:txBody>
      </p:sp>
      <p:sp>
        <p:nvSpPr>
          <p:cNvPr id="3" name="Content Placeholder 2">
            <a:extLst>
              <a:ext uri="{FF2B5EF4-FFF2-40B4-BE49-F238E27FC236}">
                <a16:creationId xmlns:a16="http://schemas.microsoft.com/office/drawing/2014/main" id="{2779F624-2BCA-4C40-9090-FCD5544C8560}"/>
              </a:ext>
            </a:extLst>
          </p:cNvPr>
          <p:cNvSpPr>
            <a:spLocks noGrp="1"/>
          </p:cNvSpPr>
          <p:nvPr>
            <p:ph idx="1"/>
          </p:nvPr>
        </p:nvSpPr>
        <p:spPr/>
        <p:txBody>
          <a:bodyPr vert="horz" lIns="91440" tIns="45720" rIns="91440" bIns="45720" rtlCol="0" anchor="t">
            <a:normAutofit/>
          </a:bodyPr>
          <a:lstStyle/>
          <a:p>
            <a:pPr>
              <a:lnSpc>
                <a:spcPct val="100000"/>
              </a:lnSpc>
              <a:spcBef>
                <a:spcPts val="600"/>
              </a:spcBef>
              <a:spcAft>
                <a:spcPts val="1200"/>
              </a:spcAft>
            </a:pPr>
            <a:r>
              <a:rPr lang="en-US" dirty="0"/>
              <a:t>All uses permitted internal to/within the Mixed Use category shall be deemed to be compatible</a:t>
            </a:r>
          </a:p>
          <a:p>
            <a:pPr>
              <a:lnSpc>
                <a:spcPct val="100000"/>
              </a:lnSpc>
              <a:spcBef>
                <a:spcPts val="600"/>
              </a:spcBef>
              <a:spcAft>
                <a:spcPts val="1200"/>
              </a:spcAft>
            </a:pPr>
            <a:r>
              <a:rPr lang="en-US" dirty="0"/>
              <a:t>The update to the City’s Land Development Regulations shall include a Form-Based Code, or similar principles, to provide for perimeter compatibility standards for the Mixed Use category</a:t>
            </a:r>
          </a:p>
        </p:txBody>
      </p:sp>
    </p:spTree>
    <p:extLst>
      <p:ext uri="{BB962C8B-B14F-4D97-AF65-F5344CB8AC3E}">
        <p14:creationId xmlns:p14="http://schemas.microsoft.com/office/powerpoint/2010/main" val="42065616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AE04E-FBD9-478D-BA96-D27E275E2A49}"/>
              </a:ext>
            </a:extLst>
          </p:cNvPr>
          <p:cNvSpPr>
            <a:spLocks noGrp="1"/>
          </p:cNvSpPr>
          <p:nvPr>
            <p:ph type="title"/>
          </p:nvPr>
        </p:nvSpPr>
        <p:spPr/>
        <p:txBody>
          <a:bodyPr/>
          <a:lstStyle/>
          <a:p>
            <a:r>
              <a:rPr lang="en-US" dirty="0"/>
              <a:t>Annexation Policy </a:t>
            </a:r>
            <a:r>
              <a:rPr lang="en-US" i="1" dirty="0"/>
              <a:t>(draft)</a:t>
            </a:r>
          </a:p>
        </p:txBody>
      </p:sp>
      <p:sp>
        <p:nvSpPr>
          <p:cNvPr id="3" name="Content Placeholder 2">
            <a:extLst>
              <a:ext uri="{FF2B5EF4-FFF2-40B4-BE49-F238E27FC236}">
                <a16:creationId xmlns:a16="http://schemas.microsoft.com/office/drawing/2014/main" id="{2779F624-2BCA-4C40-9090-FCD5544C8560}"/>
              </a:ext>
            </a:extLst>
          </p:cNvPr>
          <p:cNvSpPr>
            <a:spLocks noGrp="1"/>
          </p:cNvSpPr>
          <p:nvPr>
            <p:ph idx="1"/>
          </p:nvPr>
        </p:nvSpPr>
        <p:spPr/>
        <p:txBody>
          <a:bodyPr vert="horz" lIns="91440" tIns="45720" rIns="91440" bIns="45720" rtlCol="0" anchor="t">
            <a:normAutofit/>
          </a:bodyPr>
          <a:lstStyle/>
          <a:p>
            <a:r>
              <a:rPr lang="en-US" sz="2400" dirty="0"/>
              <a:t>Consistent with the ISBA, the City will approach the annexation of properties in a manner that promotes the efficient delivery of public services and considers the City’s economic development goals.</a:t>
            </a:r>
          </a:p>
          <a:p>
            <a:r>
              <a:rPr lang="en-US" sz="2400" dirty="0"/>
              <a:t>To maintain orderly transition from rural to urban land uses, the City shall utilize the following strategies:</a:t>
            </a:r>
          </a:p>
          <a:p>
            <a:pPr lvl="1"/>
            <a:r>
              <a:rPr lang="en-US" dirty="0"/>
              <a:t>Apply a future land use category most comparable to the County’s upon annexation</a:t>
            </a:r>
          </a:p>
          <a:p>
            <a:pPr lvl="1"/>
            <a:r>
              <a:rPr lang="en-US" dirty="0"/>
              <a:t>Apply ‘Residential Estate’ specifically to lands designated Rural or Rural Transition by Lake County</a:t>
            </a:r>
          </a:p>
          <a:p>
            <a:pPr lvl="1"/>
            <a:endParaRPr lang="en-US" dirty="0"/>
          </a:p>
          <a:p>
            <a:pPr lvl="1"/>
            <a:endParaRPr lang="en-US" dirty="0"/>
          </a:p>
        </p:txBody>
      </p:sp>
    </p:spTree>
    <p:extLst>
      <p:ext uri="{BB962C8B-B14F-4D97-AF65-F5344CB8AC3E}">
        <p14:creationId xmlns:p14="http://schemas.microsoft.com/office/powerpoint/2010/main" val="6919099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AE04E-FBD9-478D-BA96-D27E275E2A49}"/>
              </a:ext>
            </a:extLst>
          </p:cNvPr>
          <p:cNvSpPr>
            <a:spLocks noGrp="1"/>
          </p:cNvSpPr>
          <p:nvPr>
            <p:ph type="title"/>
          </p:nvPr>
        </p:nvSpPr>
        <p:spPr/>
        <p:txBody>
          <a:bodyPr/>
          <a:lstStyle/>
          <a:p>
            <a:r>
              <a:rPr lang="en-US" dirty="0"/>
              <a:t>Annexation Policy </a:t>
            </a:r>
            <a:r>
              <a:rPr lang="en-US" i="1" dirty="0"/>
              <a:t>(draft)</a:t>
            </a:r>
            <a:r>
              <a:rPr lang="en-US" dirty="0"/>
              <a:t> </a:t>
            </a:r>
          </a:p>
        </p:txBody>
      </p:sp>
      <p:sp>
        <p:nvSpPr>
          <p:cNvPr id="3" name="Content Placeholder 2">
            <a:extLst>
              <a:ext uri="{FF2B5EF4-FFF2-40B4-BE49-F238E27FC236}">
                <a16:creationId xmlns:a16="http://schemas.microsoft.com/office/drawing/2014/main" id="{2779F624-2BCA-4C40-9090-FCD5544C8560}"/>
              </a:ext>
            </a:extLst>
          </p:cNvPr>
          <p:cNvSpPr>
            <a:spLocks noGrp="1"/>
          </p:cNvSpPr>
          <p:nvPr>
            <p:ph idx="1"/>
          </p:nvPr>
        </p:nvSpPr>
        <p:spPr/>
        <p:txBody>
          <a:bodyPr>
            <a:normAutofit/>
          </a:bodyPr>
          <a:lstStyle/>
          <a:p>
            <a:pPr>
              <a:spcAft>
                <a:spcPts val="1200"/>
              </a:spcAft>
            </a:pPr>
            <a:r>
              <a:rPr lang="en-US" sz="2400" dirty="0"/>
              <a:t>The City may annex land based on its determination that the land meets characteristics such as:</a:t>
            </a:r>
          </a:p>
          <a:p>
            <a:pPr lvl="1"/>
            <a:r>
              <a:rPr lang="en-US" dirty="0"/>
              <a:t>Proximity to existing public services</a:t>
            </a:r>
          </a:p>
          <a:p>
            <a:pPr lvl="1"/>
            <a:r>
              <a:rPr lang="en-US" dirty="0"/>
              <a:t>Adequate roadways/capacity</a:t>
            </a:r>
          </a:p>
          <a:p>
            <a:pPr lvl="1"/>
            <a:r>
              <a:rPr lang="en-US" dirty="0"/>
              <a:t>Developing urban form</a:t>
            </a:r>
          </a:p>
          <a:p>
            <a:pPr lvl="1"/>
            <a:r>
              <a:rPr lang="en-US" dirty="0"/>
              <a:t>Cost-effective provision of public services</a:t>
            </a:r>
          </a:p>
          <a:p>
            <a:pPr lvl="1"/>
            <a:endParaRPr lang="en-US" dirty="0"/>
          </a:p>
          <a:p>
            <a:pPr marL="228600" lvl="1">
              <a:tabLst>
                <a:tab pos="457200" algn="l"/>
              </a:tabLst>
            </a:pPr>
            <a:r>
              <a:rPr lang="en-US" dirty="0"/>
              <a:t>The City May consider such items as fiscal impact analyses and plans for maintaining LOS standards</a:t>
            </a:r>
          </a:p>
          <a:p>
            <a:pPr lvl="1"/>
            <a:endParaRPr lang="en-US" dirty="0"/>
          </a:p>
        </p:txBody>
      </p:sp>
    </p:spTree>
    <p:extLst>
      <p:ext uri="{BB962C8B-B14F-4D97-AF65-F5344CB8AC3E}">
        <p14:creationId xmlns:p14="http://schemas.microsoft.com/office/powerpoint/2010/main" val="17971770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A1312-B61B-465D-9C0A-58CF5C014F0F}"/>
              </a:ext>
            </a:extLst>
          </p:cNvPr>
          <p:cNvSpPr>
            <a:spLocks noGrp="1"/>
          </p:cNvSpPr>
          <p:nvPr>
            <p:ph type="title"/>
          </p:nvPr>
        </p:nvSpPr>
        <p:spPr>
          <a:xfrm>
            <a:off x="648929" y="629266"/>
            <a:ext cx="3651467" cy="1676603"/>
          </a:xfrm>
        </p:spPr>
        <p:txBody>
          <a:bodyPr>
            <a:normAutofit/>
          </a:bodyPr>
          <a:lstStyle/>
          <a:p>
            <a:r>
              <a:rPr lang="en-US" sz="4100" dirty="0"/>
              <a:t>Tavares Seaplane Base</a:t>
            </a:r>
          </a:p>
        </p:txBody>
      </p:sp>
      <p:sp>
        <p:nvSpPr>
          <p:cNvPr id="3" name="Content Placeholder 2">
            <a:extLst>
              <a:ext uri="{FF2B5EF4-FFF2-40B4-BE49-F238E27FC236}">
                <a16:creationId xmlns:a16="http://schemas.microsoft.com/office/drawing/2014/main" id="{01415B8C-409F-4C89-98A5-1E7C3D89E298}"/>
              </a:ext>
            </a:extLst>
          </p:cNvPr>
          <p:cNvSpPr>
            <a:spLocks noGrp="1"/>
          </p:cNvSpPr>
          <p:nvPr>
            <p:ph idx="1"/>
          </p:nvPr>
        </p:nvSpPr>
        <p:spPr>
          <a:xfrm>
            <a:off x="648931" y="2438400"/>
            <a:ext cx="3651466" cy="3785419"/>
          </a:xfrm>
        </p:spPr>
        <p:txBody>
          <a:bodyPr vert="horz" lIns="91440" tIns="45720" rIns="91440" bIns="45720" rtlCol="0" anchor="t">
            <a:normAutofit fontScale="92500" lnSpcReduction="20000"/>
          </a:bodyPr>
          <a:lstStyle/>
          <a:p>
            <a:r>
              <a:rPr lang="en-US" sz="2400" dirty="0"/>
              <a:t>Policies consistent with:</a:t>
            </a:r>
          </a:p>
          <a:p>
            <a:pPr lvl="1"/>
            <a:r>
              <a:rPr lang="en-US" sz="2000" dirty="0"/>
              <a:t>F.S. 330</a:t>
            </a:r>
          </a:p>
          <a:p>
            <a:pPr lvl="1"/>
            <a:r>
              <a:rPr lang="en-US" sz="2000" dirty="0"/>
              <a:t>F.S. 333</a:t>
            </a:r>
          </a:p>
          <a:p>
            <a:pPr lvl="1"/>
            <a:r>
              <a:rPr lang="en-US" sz="2000" dirty="0"/>
              <a:t>Tavares Seaplane Base Airport Master Plan (2017)</a:t>
            </a:r>
          </a:p>
          <a:p>
            <a:r>
              <a:rPr lang="en-US" sz="2400" dirty="0"/>
              <a:t>Support and protect seaplane base operations, promote economic vitality</a:t>
            </a:r>
            <a:r>
              <a:rPr lang="en-US" sz="2400"/>
              <a:t> (city-wide)</a:t>
            </a:r>
          </a:p>
          <a:p>
            <a:r>
              <a:rPr lang="en-US" sz="2400" dirty="0"/>
              <a:t>Connectivity to and from the Seaplane Base</a:t>
            </a:r>
            <a:r>
              <a:rPr lang="en-US" sz="2400"/>
              <a:t> (multimodal)</a:t>
            </a:r>
            <a:endParaRPr lang="en-US" sz="2400" dirty="0"/>
          </a:p>
        </p:txBody>
      </p:sp>
      <p:pic>
        <p:nvPicPr>
          <p:cNvPr id="4" name="Picture 3">
            <a:extLst>
              <a:ext uri="{FF2B5EF4-FFF2-40B4-BE49-F238E27FC236}">
                <a16:creationId xmlns:a16="http://schemas.microsoft.com/office/drawing/2014/main" id="{2DEC43C8-9EB6-4895-9332-2FE9423F1DBC}"/>
              </a:ext>
            </a:extLst>
          </p:cNvPr>
          <p:cNvPicPr>
            <a:picLocks noChangeAspect="1"/>
          </p:cNvPicPr>
          <p:nvPr/>
        </p:nvPicPr>
        <p:blipFill rotWithShape="1">
          <a:blip r:embed="rId3"/>
          <a:srcRect l="12188" r="14024" b="2"/>
          <a:stretch/>
        </p:blipFill>
        <p:spPr>
          <a:xfrm>
            <a:off x="4639056" y="10"/>
            <a:ext cx="7552944" cy="6857990"/>
          </a:xfrm>
          <a:prstGeom prst="rect">
            <a:avLst/>
          </a:prstGeom>
          <a:effectLst/>
        </p:spPr>
      </p:pic>
    </p:spTree>
    <p:extLst>
      <p:ext uri="{BB962C8B-B14F-4D97-AF65-F5344CB8AC3E}">
        <p14:creationId xmlns:p14="http://schemas.microsoft.com/office/powerpoint/2010/main" val="37479128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07465-54CD-4BBD-9789-E0E4031EB93F}"/>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91F3C257-794D-4342-8319-AF9EA8AC62D2}"/>
              </a:ext>
            </a:extLst>
          </p:cNvPr>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0" y="-3265715"/>
            <a:ext cx="12192000" cy="9144000"/>
          </a:xfrm>
        </p:spPr>
      </p:pic>
      <p:sp>
        <p:nvSpPr>
          <p:cNvPr id="6" name="Text Placeholder 5">
            <a:extLst>
              <a:ext uri="{FF2B5EF4-FFF2-40B4-BE49-F238E27FC236}">
                <a16:creationId xmlns:a16="http://schemas.microsoft.com/office/drawing/2014/main" id="{FDBC294E-8ADB-4EA5-AC8B-A3142D12199B}"/>
              </a:ext>
            </a:extLst>
          </p:cNvPr>
          <p:cNvSpPr txBox="1">
            <a:spLocks/>
          </p:cNvSpPr>
          <p:nvPr/>
        </p:nvSpPr>
        <p:spPr>
          <a:xfrm>
            <a:off x="0" y="5496271"/>
            <a:ext cx="12192000" cy="1456073"/>
          </a:xfrm>
          <a:prstGeom prst="rect">
            <a:avLst/>
          </a:prstGeom>
          <a:solidFill>
            <a:srgbClr val="0164A8"/>
          </a:solidFill>
        </p:spPr>
        <p:txBody>
          <a:bodyPr>
            <a:normAutofit/>
          </a:bodyPr>
          <a:lstStyle>
            <a:lvl1pPr marL="228600" indent="-228600" algn="l" defTabSz="914400" rtl="0" eaLnBrk="1" latinLnBrk="0" hangingPunct="1">
              <a:lnSpc>
                <a:spcPct val="90000"/>
              </a:lnSpc>
              <a:spcBef>
                <a:spcPts val="1000"/>
              </a:spcBef>
              <a:buClr>
                <a:schemeClr val="accent4">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8000" i="1" dirty="0">
                <a:solidFill>
                  <a:schemeClr val="bg1"/>
                </a:solidFill>
              </a:rPr>
              <a:t>Mobility Element</a:t>
            </a:r>
          </a:p>
        </p:txBody>
      </p:sp>
    </p:spTree>
    <p:extLst>
      <p:ext uri="{BB962C8B-B14F-4D97-AF65-F5344CB8AC3E}">
        <p14:creationId xmlns:p14="http://schemas.microsoft.com/office/powerpoint/2010/main" val="4469127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9B42563-830D-435E-A0A5-BCC713E46244}"/>
              </a:ext>
            </a:extLst>
          </p:cNvPr>
          <p:cNvSpPr>
            <a:spLocks noGrp="1"/>
          </p:cNvSpPr>
          <p:nvPr>
            <p:ph type="title"/>
          </p:nvPr>
        </p:nvSpPr>
        <p:spPr>
          <a:xfrm>
            <a:off x="839788" y="457200"/>
            <a:ext cx="6172200" cy="3149600"/>
          </a:xfrm>
        </p:spPr>
        <p:txBody>
          <a:bodyPr>
            <a:normAutofit/>
          </a:bodyPr>
          <a:lstStyle/>
          <a:p>
            <a:r>
              <a:rPr lang="en-US" sz="5400" b="1" dirty="0">
                <a:solidFill>
                  <a:srgbClr val="0164A8"/>
                </a:solidFill>
              </a:rPr>
              <a:t>Centerpieces</a:t>
            </a:r>
          </a:p>
        </p:txBody>
      </p:sp>
      <p:sp>
        <p:nvSpPr>
          <p:cNvPr id="5" name="Content Placeholder 4">
            <a:extLst>
              <a:ext uri="{FF2B5EF4-FFF2-40B4-BE49-F238E27FC236}">
                <a16:creationId xmlns:a16="http://schemas.microsoft.com/office/drawing/2014/main" id="{CDE646E3-951D-4EC9-92F2-0D98AC1F1383}"/>
              </a:ext>
            </a:extLst>
          </p:cNvPr>
          <p:cNvSpPr>
            <a:spLocks noGrp="1"/>
          </p:cNvSpPr>
          <p:nvPr>
            <p:ph idx="1"/>
          </p:nvPr>
        </p:nvSpPr>
        <p:spPr>
          <a:xfrm>
            <a:off x="6248400" y="0"/>
            <a:ext cx="5606902" cy="6306531"/>
          </a:xfrm>
        </p:spPr>
        <p:txBody>
          <a:bodyPr anchor="ctr" anchorCtr="0">
            <a:normAutofit/>
          </a:bodyPr>
          <a:lstStyle/>
          <a:p>
            <a:pPr>
              <a:spcAft>
                <a:spcPts val="1200"/>
              </a:spcAft>
            </a:pPr>
            <a:r>
              <a:rPr lang="en-US" dirty="0"/>
              <a:t>New “Mobility” Element</a:t>
            </a:r>
          </a:p>
          <a:p>
            <a:pPr>
              <a:spcAft>
                <a:spcPts val="1200"/>
              </a:spcAft>
            </a:pPr>
            <a:r>
              <a:rPr lang="en-US" dirty="0"/>
              <a:t>Roadway LOS Standards</a:t>
            </a:r>
          </a:p>
          <a:p>
            <a:pPr>
              <a:spcAft>
                <a:spcPts val="1200"/>
              </a:spcAft>
            </a:pPr>
            <a:r>
              <a:rPr lang="en-US" dirty="0"/>
              <a:t>Bike/Ped LOS Standards</a:t>
            </a:r>
          </a:p>
          <a:p>
            <a:pPr>
              <a:spcAft>
                <a:spcPts val="1200"/>
              </a:spcAft>
            </a:pPr>
            <a:r>
              <a:rPr lang="en-US" dirty="0"/>
              <a:t>Downtown Connectivity</a:t>
            </a:r>
          </a:p>
          <a:p>
            <a:pPr>
              <a:spcAft>
                <a:spcPts val="1200"/>
              </a:spcAft>
            </a:pPr>
            <a:r>
              <a:rPr lang="en-US" dirty="0"/>
              <a:t>Complete Streets</a:t>
            </a:r>
          </a:p>
          <a:p>
            <a:pPr>
              <a:spcAft>
                <a:spcPts val="1200"/>
              </a:spcAft>
            </a:pPr>
            <a:r>
              <a:rPr lang="en-US" dirty="0"/>
              <a:t>Trails</a:t>
            </a:r>
          </a:p>
        </p:txBody>
      </p:sp>
    </p:spTree>
    <p:extLst>
      <p:ext uri="{BB962C8B-B14F-4D97-AF65-F5344CB8AC3E}">
        <p14:creationId xmlns:p14="http://schemas.microsoft.com/office/powerpoint/2010/main" val="12353202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AE04E-FBD9-478D-BA96-D27E275E2A49}"/>
              </a:ext>
            </a:extLst>
          </p:cNvPr>
          <p:cNvSpPr>
            <a:spLocks noGrp="1"/>
          </p:cNvSpPr>
          <p:nvPr>
            <p:ph type="title"/>
          </p:nvPr>
        </p:nvSpPr>
        <p:spPr/>
        <p:txBody>
          <a:bodyPr/>
          <a:lstStyle/>
          <a:p>
            <a:r>
              <a:rPr lang="en-US" dirty="0"/>
              <a:t>New “Mobility” Element GOPs </a:t>
            </a:r>
          </a:p>
        </p:txBody>
      </p:sp>
      <p:sp>
        <p:nvSpPr>
          <p:cNvPr id="3" name="Content Placeholder 2">
            <a:extLst>
              <a:ext uri="{FF2B5EF4-FFF2-40B4-BE49-F238E27FC236}">
                <a16:creationId xmlns:a16="http://schemas.microsoft.com/office/drawing/2014/main" id="{2779F624-2BCA-4C40-9090-FCD5544C8560}"/>
              </a:ext>
            </a:extLst>
          </p:cNvPr>
          <p:cNvSpPr>
            <a:spLocks noGrp="1"/>
          </p:cNvSpPr>
          <p:nvPr>
            <p:ph idx="1"/>
          </p:nvPr>
        </p:nvSpPr>
        <p:spPr/>
        <p:txBody>
          <a:bodyPr>
            <a:normAutofit/>
          </a:bodyPr>
          <a:lstStyle/>
          <a:p>
            <a:r>
              <a:rPr lang="en-US" dirty="0"/>
              <a:t>Title change from “Transportation” Element to reinforce multimodal mindset</a:t>
            </a:r>
          </a:p>
          <a:p>
            <a:r>
              <a:rPr lang="en-US" dirty="0"/>
              <a:t>Responsive to current statutory requirements</a:t>
            </a:r>
          </a:p>
          <a:p>
            <a:r>
              <a:rPr lang="en-US" dirty="0"/>
              <a:t>Additional focus on multimodal system improvements and coordination with future land use goals and placemaking</a:t>
            </a:r>
          </a:p>
          <a:p>
            <a:r>
              <a:rPr lang="en-US" dirty="0"/>
              <a:t>Planning for a transportation system that is walkable, bikeable, and with transit options</a:t>
            </a:r>
          </a:p>
          <a:p>
            <a:r>
              <a:rPr lang="en-US" dirty="0"/>
              <a:t>Introduction of mobility level of service (LOS) standards </a:t>
            </a:r>
          </a:p>
          <a:p>
            <a:r>
              <a:rPr lang="en-US" dirty="0"/>
              <a:t>Promotion of trails and NEV/golf cart accessibility  </a:t>
            </a:r>
          </a:p>
          <a:p>
            <a:endParaRPr lang="en-US" dirty="0"/>
          </a:p>
        </p:txBody>
      </p:sp>
    </p:spTree>
    <p:extLst>
      <p:ext uri="{BB962C8B-B14F-4D97-AF65-F5344CB8AC3E}">
        <p14:creationId xmlns:p14="http://schemas.microsoft.com/office/powerpoint/2010/main" val="34883539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9191E-C8C5-4745-918C-602430B48FB0}"/>
              </a:ext>
            </a:extLst>
          </p:cNvPr>
          <p:cNvSpPr>
            <a:spLocks noGrp="1"/>
          </p:cNvSpPr>
          <p:nvPr>
            <p:ph type="title"/>
          </p:nvPr>
        </p:nvSpPr>
        <p:spPr/>
        <p:txBody>
          <a:bodyPr/>
          <a:lstStyle/>
          <a:p>
            <a:r>
              <a:rPr lang="en-US" dirty="0"/>
              <a:t>Roadway Level of Service Standards</a:t>
            </a:r>
          </a:p>
        </p:txBody>
      </p:sp>
      <p:graphicFrame>
        <p:nvGraphicFramePr>
          <p:cNvPr id="4" name="Table 3">
            <a:extLst>
              <a:ext uri="{FF2B5EF4-FFF2-40B4-BE49-F238E27FC236}">
                <a16:creationId xmlns:a16="http://schemas.microsoft.com/office/drawing/2014/main" id="{97829CBB-F5E6-4AC6-9223-FBE8E103D915}"/>
              </a:ext>
            </a:extLst>
          </p:cNvPr>
          <p:cNvGraphicFramePr>
            <a:graphicFrameLocks noGrp="1"/>
          </p:cNvGraphicFramePr>
          <p:nvPr>
            <p:extLst/>
          </p:nvPr>
        </p:nvGraphicFramePr>
        <p:xfrm>
          <a:off x="1659217" y="1690688"/>
          <a:ext cx="8873565" cy="2123142"/>
        </p:xfrm>
        <a:graphic>
          <a:graphicData uri="http://schemas.openxmlformats.org/drawingml/2006/table">
            <a:tbl>
              <a:tblPr firstRow="1" bandRow="1">
                <a:tableStyleId>{5C22544A-7EE6-4342-B048-85BDC9FD1C3A}</a:tableStyleId>
              </a:tblPr>
              <a:tblGrid>
                <a:gridCol w="2929966">
                  <a:extLst>
                    <a:ext uri="{9D8B030D-6E8A-4147-A177-3AD203B41FA5}">
                      <a16:colId xmlns:a16="http://schemas.microsoft.com/office/drawing/2014/main" val="1305374427"/>
                    </a:ext>
                  </a:extLst>
                </a:gridCol>
                <a:gridCol w="3052482">
                  <a:extLst>
                    <a:ext uri="{9D8B030D-6E8A-4147-A177-3AD203B41FA5}">
                      <a16:colId xmlns:a16="http://schemas.microsoft.com/office/drawing/2014/main" val="311163897"/>
                    </a:ext>
                  </a:extLst>
                </a:gridCol>
                <a:gridCol w="2891117">
                  <a:extLst>
                    <a:ext uri="{9D8B030D-6E8A-4147-A177-3AD203B41FA5}">
                      <a16:colId xmlns:a16="http://schemas.microsoft.com/office/drawing/2014/main" val="1526062922"/>
                    </a:ext>
                  </a:extLst>
                </a:gridCol>
              </a:tblGrid>
              <a:tr h="738822">
                <a:tc>
                  <a:txBody>
                    <a:bodyPr/>
                    <a:lstStyle/>
                    <a:p>
                      <a:pPr algn="ctr"/>
                      <a:r>
                        <a:rPr lang="en-US" dirty="0"/>
                        <a:t>Roadway Type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Existing LOS Standard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Proposed LOS Standard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8163021"/>
                  </a:ext>
                </a:extLst>
              </a:tr>
              <a:tr h="461440">
                <a:tc>
                  <a:txBody>
                    <a:bodyPr/>
                    <a:lstStyle/>
                    <a:p>
                      <a:pPr algn="ctr"/>
                      <a:r>
                        <a:rPr lang="en-US" dirty="0"/>
                        <a:t>Principal Arterials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06829028"/>
                  </a:ext>
                </a:extLst>
              </a:tr>
              <a:tr h="461440">
                <a:tc>
                  <a:txBody>
                    <a:bodyPr/>
                    <a:lstStyle/>
                    <a:p>
                      <a:pPr algn="ctr"/>
                      <a:r>
                        <a:rPr lang="en-US" dirty="0"/>
                        <a:t>Minor Arterials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811009"/>
                  </a:ext>
                </a:extLst>
              </a:tr>
              <a:tr h="461440">
                <a:tc>
                  <a:txBody>
                    <a:bodyPr/>
                    <a:lstStyle/>
                    <a:p>
                      <a:pPr algn="ctr"/>
                      <a:r>
                        <a:rPr lang="en-US" dirty="0"/>
                        <a:t>Collectors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9828549"/>
                  </a:ext>
                </a:extLst>
              </a:tr>
            </a:tbl>
          </a:graphicData>
        </a:graphic>
      </p:graphicFrame>
      <p:sp>
        <p:nvSpPr>
          <p:cNvPr id="10" name="Content Placeholder 2">
            <a:extLst>
              <a:ext uri="{FF2B5EF4-FFF2-40B4-BE49-F238E27FC236}">
                <a16:creationId xmlns:a16="http://schemas.microsoft.com/office/drawing/2014/main" id="{E337B17D-A4A9-4362-8D05-6D8524523CE7}"/>
              </a:ext>
            </a:extLst>
          </p:cNvPr>
          <p:cNvSpPr>
            <a:spLocks noGrp="1"/>
          </p:cNvSpPr>
          <p:nvPr>
            <p:ph idx="1"/>
          </p:nvPr>
        </p:nvSpPr>
        <p:spPr>
          <a:xfrm>
            <a:off x="838200" y="4143983"/>
            <a:ext cx="10515600" cy="2032980"/>
          </a:xfrm>
        </p:spPr>
        <p:txBody>
          <a:bodyPr>
            <a:normAutofit/>
          </a:bodyPr>
          <a:lstStyle/>
          <a:p>
            <a:r>
              <a:rPr lang="en-US" sz="2600" dirty="0"/>
              <a:t>Adopting a less restrictive LOS on collector roads where motorized vehicle capacity improvements are less feasible or desirable </a:t>
            </a:r>
          </a:p>
          <a:p>
            <a:r>
              <a:rPr lang="en-US" sz="2600" dirty="0"/>
              <a:t>Difference between LOS “D” and “E” is &lt;10% vehicles per hour</a:t>
            </a:r>
          </a:p>
          <a:p>
            <a:endParaRPr lang="en-US" dirty="0"/>
          </a:p>
        </p:txBody>
      </p:sp>
    </p:spTree>
    <p:extLst>
      <p:ext uri="{BB962C8B-B14F-4D97-AF65-F5344CB8AC3E}">
        <p14:creationId xmlns:p14="http://schemas.microsoft.com/office/powerpoint/2010/main" val="27404984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9191E-C8C5-4745-918C-602430B48FB0}"/>
              </a:ext>
            </a:extLst>
          </p:cNvPr>
          <p:cNvSpPr>
            <a:spLocks noGrp="1"/>
          </p:cNvSpPr>
          <p:nvPr>
            <p:ph type="title"/>
          </p:nvPr>
        </p:nvSpPr>
        <p:spPr/>
        <p:txBody>
          <a:bodyPr/>
          <a:lstStyle/>
          <a:p>
            <a:r>
              <a:rPr lang="en-US" dirty="0"/>
              <a:t>Bike/Ped Level of Service Standards</a:t>
            </a:r>
          </a:p>
        </p:txBody>
      </p:sp>
      <p:graphicFrame>
        <p:nvGraphicFramePr>
          <p:cNvPr id="4" name="Table 3">
            <a:extLst>
              <a:ext uri="{FF2B5EF4-FFF2-40B4-BE49-F238E27FC236}">
                <a16:creationId xmlns:a16="http://schemas.microsoft.com/office/drawing/2014/main" id="{9ACCBC3F-ECDC-45BE-BE3C-5601713F8990}"/>
              </a:ext>
            </a:extLst>
          </p:cNvPr>
          <p:cNvGraphicFramePr>
            <a:graphicFrameLocks noGrp="1"/>
          </p:cNvGraphicFramePr>
          <p:nvPr>
            <p:extLst/>
          </p:nvPr>
        </p:nvGraphicFramePr>
        <p:xfrm>
          <a:off x="2185520" y="1673600"/>
          <a:ext cx="7820959" cy="1840342"/>
        </p:xfrm>
        <a:graphic>
          <a:graphicData uri="http://schemas.openxmlformats.org/drawingml/2006/table">
            <a:tbl>
              <a:tblPr firstRow="1" bandRow="1">
                <a:tableStyleId>{5C22544A-7EE6-4342-B048-85BDC9FD1C3A}</a:tableStyleId>
              </a:tblPr>
              <a:tblGrid>
                <a:gridCol w="2046012">
                  <a:extLst>
                    <a:ext uri="{9D8B030D-6E8A-4147-A177-3AD203B41FA5}">
                      <a16:colId xmlns:a16="http://schemas.microsoft.com/office/drawing/2014/main" val="1305374427"/>
                    </a:ext>
                  </a:extLst>
                </a:gridCol>
                <a:gridCol w="5774947">
                  <a:extLst>
                    <a:ext uri="{9D8B030D-6E8A-4147-A177-3AD203B41FA5}">
                      <a16:colId xmlns:a16="http://schemas.microsoft.com/office/drawing/2014/main" val="311163897"/>
                    </a:ext>
                  </a:extLst>
                </a:gridCol>
              </a:tblGrid>
              <a:tr h="738822">
                <a:tc>
                  <a:txBody>
                    <a:bodyPr/>
                    <a:lstStyle/>
                    <a:p>
                      <a:pPr algn="ctr"/>
                      <a:r>
                        <a:rPr lang="en-US" dirty="0"/>
                        <a:t>Mode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Proposed LOS Standard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8163021"/>
                  </a:ext>
                </a:extLst>
              </a:tr>
              <a:tr h="461440">
                <a:tc>
                  <a:txBody>
                    <a:bodyPr/>
                    <a:lstStyle/>
                    <a:p>
                      <a:pPr algn="ctr"/>
                      <a:r>
                        <a:rPr lang="en-US" dirty="0"/>
                        <a:t>Pedestrian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To be based on sidewalk coverage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06829028"/>
                  </a:ext>
                </a:extLst>
              </a:tr>
              <a:tr h="461440">
                <a:tc>
                  <a:txBody>
                    <a:bodyPr/>
                    <a:lstStyle/>
                    <a:p>
                      <a:pPr algn="ctr"/>
                      <a:r>
                        <a:rPr lang="en-US" dirty="0"/>
                        <a:t>Bicycle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To be based on paved shoulder/bike lane/trails coverage (with consideration of parallel facilities)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811009"/>
                  </a:ext>
                </a:extLst>
              </a:tr>
            </a:tbl>
          </a:graphicData>
        </a:graphic>
      </p:graphicFrame>
      <p:sp>
        <p:nvSpPr>
          <p:cNvPr id="8" name="Content Placeholder 2">
            <a:extLst>
              <a:ext uri="{FF2B5EF4-FFF2-40B4-BE49-F238E27FC236}">
                <a16:creationId xmlns:a16="http://schemas.microsoft.com/office/drawing/2014/main" id="{C50B40A0-9B80-47CC-90C2-A2FBD60CE8DD}"/>
              </a:ext>
            </a:extLst>
          </p:cNvPr>
          <p:cNvSpPr>
            <a:spLocks noGrp="1"/>
          </p:cNvSpPr>
          <p:nvPr>
            <p:ph idx="1"/>
          </p:nvPr>
        </p:nvSpPr>
        <p:spPr>
          <a:xfrm>
            <a:off x="838200" y="4143983"/>
            <a:ext cx="10515600" cy="2032980"/>
          </a:xfrm>
        </p:spPr>
        <p:txBody>
          <a:bodyPr>
            <a:normAutofit fontScale="92500"/>
          </a:bodyPr>
          <a:lstStyle/>
          <a:p>
            <a:r>
              <a:rPr lang="en-US" sz="2600" dirty="0"/>
              <a:t>Roadway LOS typically associated with motorized vehicle delay</a:t>
            </a:r>
          </a:p>
          <a:p>
            <a:r>
              <a:rPr lang="en-US" sz="2600" dirty="0"/>
              <a:t>Pedestrian/Bicycle LOS typically associated with availability of facilities</a:t>
            </a:r>
          </a:p>
          <a:p>
            <a:r>
              <a:rPr lang="en-US" sz="2600" dirty="0"/>
              <a:t>Transit LOS could also be introduced on transit routes and associated with number of transit vehicles in the peak hour or headways  </a:t>
            </a:r>
          </a:p>
          <a:p>
            <a:endParaRPr lang="en-US" dirty="0"/>
          </a:p>
        </p:txBody>
      </p:sp>
    </p:spTree>
    <p:extLst>
      <p:ext uri="{BB962C8B-B14F-4D97-AF65-F5344CB8AC3E}">
        <p14:creationId xmlns:p14="http://schemas.microsoft.com/office/powerpoint/2010/main" val="13335026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9191E-C8C5-4745-918C-602430B48FB0}"/>
              </a:ext>
            </a:extLst>
          </p:cNvPr>
          <p:cNvSpPr>
            <a:spLocks noGrp="1"/>
          </p:cNvSpPr>
          <p:nvPr>
            <p:ph type="title"/>
          </p:nvPr>
        </p:nvSpPr>
        <p:spPr/>
        <p:txBody>
          <a:bodyPr/>
          <a:lstStyle/>
          <a:p>
            <a:r>
              <a:rPr lang="en-US" dirty="0"/>
              <a:t>Downtown Connectivity</a:t>
            </a:r>
          </a:p>
        </p:txBody>
      </p:sp>
      <p:sp>
        <p:nvSpPr>
          <p:cNvPr id="3" name="Content Placeholder 2">
            <a:extLst>
              <a:ext uri="{FF2B5EF4-FFF2-40B4-BE49-F238E27FC236}">
                <a16:creationId xmlns:a16="http://schemas.microsoft.com/office/drawing/2014/main" id="{2744DA04-DBDA-4060-B7EA-D6A26E439CBC}"/>
              </a:ext>
            </a:extLst>
          </p:cNvPr>
          <p:cNvSpPr>
            <a:spLocks noGrp="1"/>
          </p:cNvSpPr>
          <p:nvPr>
            <p:ph idx="1"/>
          </p:nvPr>
        </p:nvSpPr>
        <p:spPr>
          <a:xfrm>
            <a:off x="5068110" y="1371600"/>
            <a:ext cx="6875724" cy="4805363"/>
          </a:xfrm>
        </p:spPr>
        <p:txBody>
          <a:bodyPr/>
          <a:lstStyle/>
          <a:p>
            <a:r>
              <a:rPr lang="en-US" dirty="0"/>
              <a:t>Incorporation of Downtown Master Plan Objectives and Strategies</a:t>
            </a:r>
          </a:p>
          <a:p>
            <a:pPr lvl="1"/>
            <a:r>
              <a:rPr lang="en-US" dirty="0"/>
              <a:t>Street Network (typologies, mobility principles)</a:t>
            </a:r>
          </a:p>
          <a:p>
            <a:pPr lvl="1"/>
            <a:r>
              <a:rPr lang="en-US" dirty="0"/>
              <a:t>Pedestrian, Alleyways and Bicycle Circulation</a:t>
            </a:r>
          </a:p>
          <a:p>
            <a:pPr lvl="1"/>
            <a:r>
              <a:rPr lang="en-US" dirty="0"/>
              <a:t>Multimodal Transportation (trains, planes, and transit)</a:t>
            </a:r>
          </a:p>
          <a:p>
            <a:pPr lvl="1"/>
            <a:r>
              <a:rPr lang="en-US" dirty="0"/>
              <a:t>Parking (on-street, structured)</a:t>
            </a:r>
          </a:p>
          <a:p>
            <a:pPr lvl="1"/>
            <a:r>
              <a:rPr lang="en-US" dirty="0"/>
              <a:t>Promotion of seaplane base, waterfront activities, civic facilities</a:t>
            </a:r>
          </a:p>
          <a:p>
            <a:pPr marL="0" indent="0">
              <a:buNone/>
            </a:pPr>
            <a:endParaRPr lang="en-US" dirty="0"/>
          </a:p>
        </p:txBody>
      </p:sp>
      <p:pic>
        <p:nvPicPr>
          <p:cNvPr id="4" name="Picture 3">
            <a:extLst>
              <a:ext uri="{FF2B5EF4-FFF2-40B4-BE49-F238E27FC236}">
                <a16:creationId xmlns:a16="http://schemas.microsoft.com/office/drawing/2014/main" id="{276AA870-20F5-41C8-9397-F40AE74587A7}"/>
              </a:ext>
            </a:extLst>
          </p:cNvPr>
          <p:cNvPicPr>
            <a:picLocks noChangeAspect="1"/>
          </p:cNvPicPr>
          <p:nvPr/>
        </p:nvPicPr>
        <p:blipFill>
          <a:blip r:embed="rId3"/>
          <a:stretch>
            <a:fillRect/>
          </a:stretch>
        </p:blipFill>
        <p:spPr>
          <a:xfrm>
            <a:off x="248166" y="1825625"/>
            <a:ext cx="4819944" cy="4351338"/>
          </a:xfrm>
          <a:prstGeom prst="rect">
            <a:avLst/>
          </a:prstGeom>
        </p:spPr>
      </p:pic>
    </p:spTree>
    <p:extLst>
      <p:ext uri="{BB962C8B-B14F-4D97-AF65-F5344CB8AC3E}">
        <p14:creationId xmlns:p14="http://schemas.microsoft.com/office/powerpoint/2010/main" val="4492042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9191E-C8C5-4745-918C-602430B48FB0}"/>
              </a:ext>
            </a:extLst>
          </p:cNvPr>
          <p:cNvSpPr>
            <a:spLocks noGrp="1"/>
          </p:cNvSpPr>
          <p:nvPr>
            <p:ph type="title"/>
          </p:nvPr>
        </p:nvSpPr>
        <p:spPr/>
        <p:txBody>
          <a:bodyPr/>
          <a:lstStyle/>
          <a:p>
            <a:r>
              <a:rPr lang="en-US" dirty="0"/>
              <a:t>Complete Streets</a:t>
            </a:r>
          </a:p>
        </p:txBody>
      </p:sp>
      <p:sp>
        <p:nvSpPr>
          <p:cNvPr id="3" name="Content Placeholder 2">
            <a:extLst>
              <a:ext uri="{FF2B5EF4-FFF2-40B4-BE49-F238E27FC236}">
                <a16:creationId xmlns:a16="http://schemas.microsoft.com/office/drawing/2014/main" id="{2744DA04-DBDA-4060-B7EA-D6A26E439CBC}"/>
              </a:ext>
            </a:extLst>
          </p:cNvPr>
          <p:cNvSpPr>
            <a:spLocks noGrp="1"/>
          </p:cNvSpPr>
          <p:nvPr>
            <p:ph idx="1"/>
          </p:nvPr>
        </p:nvSpPr>
        <p:spPr/>
        <p:txBody>
          <a:bodyPr>
            <a:normAutofit/>
          </a:bodyPr>
          <a:lstStyle/>
          <a:p>
            <a:r>
              <a:rPr lang="en-US" dirty="0"/>
              <a:t>Streets for every mode, not just motorized vehicles</a:t>
            </a:r>
          </a:p>
          <a:p>
            <a:r>
              <a:rPr lang="en-US" dirty="0"/>
              <a:t>Safer, more inclusion environment</a:t>
            </a:r>
          </a:p>
          <a:p>
            <a:r>
              <a:rPr lang="en-US" dirty="0"/>
              <a:t>Designed for community context (urban versus rural)</a:t>
            </a:r>
          </a:p>
          <a:p>
            <a:r>
              <a:rPr lang="en-US" dirty="0"/>
              <a:t>Creation of livable communities</a:t>
            </a:r>
          </a:p>
          <a:p>
            <a:r>
              <a:rPr lang="en-US" dirty="0"/>
              <a:t>FDOT guidance, industry principles</a:t>
            </a:r>
          </a:p>
        </p:txBody>
      </p:sp>
    </p:spTree>
    <p:extLst>
      <p:ext uri="{BB962C8B-B14F-4D97-AF65-F5344CB8AC3E}">
        <p14:creationId xmlns:p14="http://schemas.microsoft.com/office/powerpoint/2010/main" val="15111856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A1312-B61B-465D-9C0A-58CF5C014F0F}"/>
              </a:ext>
            </a:extLst>
          </p:cNvPr>
          <p:cNvSpPr>
            <a:spLocks noGrp="1"/>
          </p:cNvSpPr>
          <p:nvPr>
            <p:ph type="title"/>
          </p:nvPr>
        </p:nvSpPr>
        <p:spPr/>
        <p:txBody>
          <a:bodyPr/>
          <a:lstStyle/>
          <a:p>
            <a:r>
              <a:rPr lang="en-US" dirty="0"/>
              <a:t>Trails Network</a:t>
            </a:r>
          </a:p>
        </p:txBody>
      </p:sp>
      <p:sp>
        <p:nvSpPr>
          <p:cNvPr id="3" name="Content Placeholder 2">
            <a:extLst>
              <a:ext uri="{FF2B5EF4-FFF2-40B4-BE49-F238E27FC236}">
                <a16:creationId xmlns:a16="http://schemas.microsoft.com/office/drawing/2014/main" id="{01415B8C-409F-4C89-98A5-1E7C3D89E298}"/>
              </a:ext>
            </a:extLst>
          </p:cNvPr>
          <p:cNvSpPr>
            <a:spLocks noGrp="1"/>
          </p:cNvSpPr>
          <p:nvPr>
            <p:ph idx="1"/>
          </p:nvPr>
        </p:nvSpPr>
        <p:spPr>
          <a:xfrm>
            <a:off x="838200" y="1825625"/>
            <a:ext cx="4959485" cy="4351338"/>
          </a:xfrm>
        </p:spPr>
        <p:txBody>
          <a:bodyPr/>
          <a:lstStyle/>
          <a:p>
            <a:r>
              <a:rPr lang="en-US" dirty="0"/>
              <a:t>Increased promotion of existing and future trail systems</a:t>
            </a:r>
          </a:p>
          <a:p>
            <a:pPr lvl="1"/>
            <a:r>
              <a:rPr lang="en-US" dirty="0" err="1"/>
              <a:t>Tav</a:t>
            </a:r>
            <a:r>
              <a:rPr lang="en-US" dirty="0"/>
              <a:t>-Lee Trail</a:t>
            </a:r>
          </a:p>
          <a:p>
            <a:pPr lvl="1"/>
            <a:r>
              <a:rPr lang="en-US" dirty="0" err="1"/>
              <a:t>Tav</a:t>
            </a:r>
            <a:r>
              <a:rPr lang="en-US" dirty="0"/>
              <a:t>-Dora Trail</a:t>
            </a:r>
          </a:p>
          <a:p>
            <a:pPr lvl="1"/>
            <a:r>
              <a:rPr lang="en-US" dirty="0"/>
              <a:t>Wekiva Trail connectivity</a:t>
            </a:r>
          </a:p>
          <a:p>
            <a:r>
              <a:rPr lang="en-US" dirty="0"/>
              <a:t>Trails as a mobility system feature (not just recreation) </a:t>
            </a:r>
          </a:p>
          <a:p>
            <a:endParaRPr lang="en-US" dirty="0"/>
          </a:p>
        </p:txBody>
      </p:sp>
      <p:pic>
        <p:nvPicPr>
          <p:cNvPr id="4" name="Picture 3">
            <a:extLst>
              <a:ext uri="{FF2B5EF4-FFF2-40B4-BE49-F238E27FC236}">
                <a16:creationId xmlns:a16="http://schemas.microsoft.com/office/drawing/2014/main" id="{163A9F0C-94D0-4276-850E-03DCD91F3309}"/>
              </a:ext>
            </a:extLst>
          </p:cNvPr>
          <p:cNvPicPr>
            <a:picLocks noChangeAspect="1"/>
          </p:cNvPicPr>
          <p:nvPr/>
        </p:nvPicPr>
        <p:blipFill>
          <a:blip r:embed="rId3"/>
          <a:stretch>
            <a:fillRect/>
          </a:stretch>
        </p:blipFill>
        <p:spPr>
          <a:xfrm>
            <a:off x="5729262" y="243091"/>
            <a:ext cx="5869914" cy="5933872"/>
          </a:xfrm>
          <a:prstGeom prst="rect">
            <a:avLst/>
          </a:prstGeom>
        </p:spPr>
      </p:pic>
    </p:spTree>
    <p:extLst>
      <p:ext uri="{BB962C8B-B14F-4D97-AF65-F5344CB8AC3E}">
        <p14:creationId xmlns:p14="http://schemas.microsoft.com/office/powerpoint/2010/main" val="20363116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07465-54CD-4BBD-9789-E0E4031EB93F}"/>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91F3C257-794D-4342-8319-AF9EA8AC62D2}"/>
              </a:ext>
            </a:extLst>
          </p:cNvPr>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0" y="-3265715"/>
            <a:ext cx="12192000" cy="9144000"/>
          </a:xfrm>
        </p:spPr>
      </p:pic>
      <p:sp>
        <p:nvSpPr>
          <p:cNvPr id="6" name="Text Placeholder 5">
            <a:extLst>
              <a:ext uri="{FF2B5EF4-FFF2-40B4-BE49-F238E27FC236}">
                <a16:creationId xmlns:a16="http://schemas.microsoft.com/office/drawing/2014/main" id="{FDBC294E-8ADB-4EA5-AC8B-A3142D12199B}"/>
              </a:ext>
            </a:extLst>
          </p:cNvPr>
          <p:cNvSpPr txBox="1">
            <a:spLocks/>
          </p:cNvSpPr>
          <p:nvPr/>
        </p:nvSpPr>
        <p:spPr>
          <a:xfrm>
            <a:off x="0" y="5496271"/>
            <a:ext cx="12192000" cy="1456073"/>
          </a:xfrm>
          <a:prstGeom prst="rect">
            <a:avLst/>
          </a:prstGeom>
          <a:solidFill>
            <a:srgbClr val="0164A8"/>
          </a:solidFill>
        </p:spPr>
        <p:txBody>
          <a:bodyPr>
            <a:normAutofit lnSpcReduction="10000"/>
          </a:bodyPr>
          <a:lstStyle>
            <a:lvl1pPr marL="228600" indent="-228600" algn="l" defTabSz="914400" rtl="0" eaLnBrk="1" latinLnBrk="0" hangingPunct="1">
              <a:lnSpc>
                <a:spcPct val="90000"/>
              </a:lnSpc>
              <a:spcBef>
                <a:spcPts val="1000"/>
              </a:spcBef>
              <a:buClr>
                <a:schemeClr val="accent4">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4800" i="1" dirty="0">
                <a:solidFill>
                  <a:schemeClr val="bg1"/>
                </a:solidFill>
              </a:rPr>
              <a:t>Recreation and Open Space</a:t>
            </a:r>
          </a:p>
          <a:p>
            <a:pPr marL="0" indent="0" algn="ctr">
              <a:lnSpc>
                <a:spcPct val="100000"/>
              </a:lnSpc>
              <a:spcBef>
                <a:spcPts val="0"/>
              </a:spcBef>
              <a:buNone/>
            </a:pPr>
            <a:r>
              <a:rPr lang="en-US" sz="4800" i="1" dirty="0">
                <a:solidFill>
                  <a:schemeClr val="bg1"/>
                </a:solidFill>
              </a:rPr>
              <a:t>Element</a:t>
            </a:r>
          </a:p>
        </p:txBody>
      </p:sp>
    </p:spTree>
    <p:extLst>
      <p:ext uri="{BB962C8B-B14F-4D97-AF65-F5344CB8AC3E}">
        <p14:creationId xmlns:p14="http://schemas.microsoft.com/office/powerpoint/2010/main" val="29493764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9B42563-830D-435E-A0A5-BCC713E46244}"/>
              </a:ext>
            </a:extLst>
          </p:cNvPr>
          <p:cNvSpPr>
            <a:spLocks noGrp="1"/>
          </p:cNvSpPr>
          <p:nvPr>
            <p:ph type="title"/>
          </p:nvPr>
        </p:nvSpPr>
        <p:spPr>
          <a:xfrm>
            <a:off x="839788" y="457200"/>
            <a:ext cx="6172200" cy="3149600"/>
          </a:xfrm>
        </p:spPr>
        <p:txBody>
          <a:bodyPr>
            <a:normAutofit/>
          </a:bodyPr>
          <a:lstStyle/>
          <a:p>
            <a:r>
              <a:rPr lang="en-US" sz="5400" b="1" dirty="0">
                <a:solidFill>
                  <a:srgbClr val="0164A8"/>
                </a:solidFill>
              </a:rPr>
              <a:t>Centerpieces</a:t>
            </a:r>
          </a:p>
        </p:txBody>
      </p:sp>
      <p:sp>
        <p:nvSpPr>
          <p:cNvPr id="5" name="Content Placeholder 4">
            <a:extLst>
              <a:ext uri="{FF2B5EF4-FFF2-40B4-BE49-F238E27FC236}">
                <a16:creationId xmlns:a16="http://schemas.microsoft.com/office/drawing/2014/main" id="{CDE646E3-951D-4EC9-92F2-0D98AC1F1383}"/>
              </a:ext>
            </a:extLst>
          </p:cNvPr>
          <p:cNvSpPr>
            <a:spLocks noGrp="1"/>
          </p:cNvSpPr>
          <p:nvPr>
            <p:ph idx="1"/>
          </p:nvPr>
        </p:nvSpPr>
        <p:spPr>
          <a:xfrm>
            <a:off x="6248400" y="987425"/>
            <a:ext cx="5606902" cy="4873625"/>
          </a:xfrm>
        </p:spPr>
        <p:txBody>
          <a:bodyPr>
            <a:normAutofit fontScale="85000" lnSpcReduction="20000"/>
          </a:bodyPr>
          <a:lstStyle/>
          <a:p>
            <a:pPr lvl="0">
              <a:lnSpc>
                <a:spcPct val="120000"/>
              </a:lnSpc>
            </a:pPr>
            <a:r>
              <a:rPr lang="en-US" dirty="0"/>
              <a:t>Repackaging of policies into a standalone element</a:t>
            </a:r>
          </a:p>
          <a:p>
            <a:pPr lvl="0">
              <a:lnSpc>
                <a:spcPct val="120000"/>
              </a:lnSpc>
            </a:pPr>
            <a:r>
              <a:rPr lang="en-US" dirty="0"/>
              <a:t>Parks, Recreation, and Open Space Master Plan</a:t>
            </a:r>
          </a:p>
          <a:p>
            <a:pPr lvl="0">
              <a:lnSpc>
                <a:spcPct val="120000"/>
              </a:lnSpc>
            </a:pPr>
            <a:r>
              <a:rPr lang="en-US" dirty="0"/>
              <a:t>Accessibility and universal design </a:t>
            </a:r>
          </a:p>
          <a:p>
            <a:pPr lvl="0">
              <a:lnSpc>
                <a:spcPct val="120000"/>
              </a:lnSpc>
            </a:pPr>
            <a:r>
              <a:rPr lang="en-US" dirty="0"/>
              <a:t>Relationship to City’s Economic Development Strategy</a:t>
            </a:r>
          </a:p>
          <a:p>
            <a:pPr>
              <a:lnSpc>
                <a:spcPct val="120000"/>
              </a:lnSpc>
            </a:pPr>
            <a:r>
              <a:rPr lang="en-US" dirty="0"/>
              <a:t>Link between Recreation and Open Space to Future Land Use and Mobility Elements</a:t>
            </a:r>
          </a:p>
        </p:txBody>
      </p:sp>
    </p:spTree>
    <p:extLst>
      <p:ext uri="{BB962C8B-B14F-4D97-AF65-F5344CB8AC3E}">
        <p14:creationId xmlns:p14="http://schemas.microsoft.com/office/powerpoint/2010/main" val="4658733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BB603-3B88-4AFF-B43A-5D4FC4698FF7}"/>
              </a:ext>
            </a:extLst>
          </p:cNvPr>
          <p:cNvSpPr>
            <a:spLocks noGrp="1"/>
          </p:cNvSpPr>
          <p:nvPr>
            <p:ph type="title"/>
          </p:nvPr>
        </p:nvSpPr>
        <p:spPr>
          <a:xfrm>
            <a:off x="648929" y="629266"/>
            <a:ext cx="3667039" cy="1676603"/>
          </a:xfrm>
        </p:spPr>
        <p:txBody>
          <a:bodyPr>
            <a:normAutofit fontScale="90000"/>
          </a:bodyPr>
          <a:lstStyle/>
          <a:p>
            <a:r>
              <a:rPr lang="en-US" sz="3700" dirty="0"/>
              <a:t>Recreation </a:t>
            </a:r>
            <a:br>
              <a:rPr lang="en-US" sz="3700" dirty="0"/>
            </a:br>
            <a:r>
              <a:rPr lang="en-US" sz="3700" dirty="0"/>
              <a:t>and </a:t>
            </a:r>
            <a:br>
              <a:rPr lang="en-US" sz="3700" dirty="0"/>
            </a:br>
            <a:r>
              <a:rPr lang="en-US" sz="3700" dirty="0"/>
              <a:t>Open Space Element</a:t>
            </a:r>
          </a:p>
        </p:txBody>
      </p:sp>
      <p:sp>
        <p:nvSpPr>
          <p:cNvPr id="3" name="Content Placeholder 2">
            <a:extLst>
              <a:ext uri="{FF2B5EF4-FFF2-40B4-BE49-F238E27FC236}">
                <a16:creationId xmlns:a16="http://schemas.microsoft.com/office/drawing/2014/main" id="{E3CDA428-C48B-44F6-B564-1FC3E4F5EAD1}"/>
              </a:ext>
            </a:extLst>
          </p:cNvPr>
          <p:cNvSpPr>
            <a:spLocks noGrp="1"/>
          </p:cNvSpPr>
          <p:nvPr>
            <p:ph idx="1"/>
          </p:nvPr>
        </p:nvSpPr>
        <p:spPr>
          <a:xfrm>
            <a:off x="648930" y="2743200"/>
            <a:ext cx="3667037" cy="3480619"/>
          </a:xfrm>
        </p:spPr>
        <p:txBody>
          <a:bodyPr vert="horz" lIns="91440" tIns="45720" rIns="91440" bIns="45720" rtlCol="0">
            <a:normAutofit/>
          </a:bodyPr>
          <a:lstStyle/>
          <a:p>
            <a:r>
              <a:rPr lang="en-US" sz="2400" dirty="0"/>
              <a:t>Required by Florida Statute 163.3177(6)(e)</a:t>
            </a:r>
          </a:p>
          <a:p>
            <a:r>
              <a:rPr lang="en-US" sz="2400" dirty="0"/>
              <a:t>Aggregating existing policies from other  elements and developing a standalone element</a:t>
            </a:r>
          </a:p>
          <a:p>
            <a:pPr marL="0" indent="0">
              <a:buNone/>
            </a:pPr>
            <a:endParaRPr lang="en-US" sz="1800" dirty="0"/>
          </a:p>
          <a:p>
            <a:endParaRPr lang="en-US" sz="1800" dirty="0"/>
          </a:p>
        </p:txBody>
      </p:sp>
      <p:pic>
        <p:nvPicPr>
          <p:cNvPr id="5" name="Picture 4">
            <a:extLst>
              <a:ext uri="{FF2B5EF4-FFF2-40B4-BE49-F238E27FC236}">
                <a16:creationId xmlns:a16="http://schemas.microsoft.com/office/drawing/2014/main" id="{AEA5F319-322E-47B4-9B92-A802B7EB0C44}"/>
              </a:ext>
            </a:extLst>
          </p:cNvPr>
          <p:cNvPicPr>
            <a:picLocks noChangeAspect="1"/>
          </p:cNvPicPr>
          <p:nvPr/>
        </p:nvPicPr>
        <p:blipFill rotWithShape="1">
          <a:blip r:embed="rId3"/>
          <a:srcRect l="5366" r="5977"/>
          <a:stretch/>
        </p:blipFill>
        <p:spPr>
          <a:xfrm>
            <a:off x="4636008" y="640082"/>
            <a:ext cx="6916329" cy="5577837"/>
          </a:xfrm>
          <a:prstGeom prst="rect">
            <a:avLst/>
          </a:prstGeom>
          <a:effectLst/>
        </p:spPr>
      </p:pic>
    </p:spTree>
    <p:extLst>
      <p:ext uri="{BB962C8B-B14F-4D97-AF65-F5344CB8AC3E}">
        <p14:creationId xmlns:p14="http://schemas.microsoft.com/office/powerpoint/2010/main" val="2799563961"/>
      </p:ext>
    </p:extLst>
  </p:cSld>
  <p:clrMapOvr>
    <a:masterClrMapping/>
  </p:clrMapOvr>
  <mc:AlternateContent xmlns:mc="http://schemas.openxmlformats.org/markup-compatibility/2006" xmlns:p14="http://schemas.microsoft.com/office/powerpoint/2010/main">
    <mc:Choice Requires="p14">
      <p:transition p14:dur="0" advClick="0" advTm="7000"/>
    </mc:Choice>
    <mc:Fallback xmlns="">
      <p:transition advClick="0" advTm="700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AE04E-FBD9-478D-BA96-D27E275E2A49}"/>
              </a:ext>
            </a:extLst>
          </p:cNvPr>
          <p:cNvSpPr>
            <a:spLocks noGrp="1"/>
          </p:cNvSpPr>
          <p:nvPr>
            <p:ph type="title"/>
          </p:nvPr>
        </p:nvSpPr>
        <p:spPr>
          <a:xfrm>
            <a:off x="648929" y="629266"/>
            <a:ext cx="3667039" cy="1676603"/>
          </a:xfrm>
        </p:spPr>
        <p:txBody>
          <a:bodyPr>
            <a:normAutofit/>
          </a:bodyPr>
          <a:lstStyle/>
          <a:p>
            <a:r>
              <a:rPr lang="en-US" sz="3100"/>
              <a:t>Parks, Recreation, and Open Space Master Plan</a:t>
            </a:r>
          </a:p>
        </p:txBody>
      </p:sp>
      <p:pic>
        <p:nvPicPr>
          <p:cNvPr id="4" name="Picture 3">
            <a:extLst>
              <a:ext uri="{FF2B5EF4-FFF2-40B4-BE49-F238E27FC236}">
                <a16:creationId xmlns:a16="http://schemas.microsoft.com/office/drawing/2014/main" id="{C94F06E9-A48E-4B2C-A90E-6DB7F6173BD0}"/>
              </a:ext>
            </a:extLst>
          </p:cNvPr>
          <p:cNvPicPr>
            <a:picLocks noChangeAspect="1"/>
          </p:cNvPicPr>
          <p:nvPr/>
        </p:nvPicPr>
        <p:blipFill rotWithShape="1">
          <a:blip r:embed="rId3"/>
          <a:srcRect l="7443" r="12890" b="2"/>
          <a:stretch/>
        </p:blipFill>
        <p:spPr>
          <a:xfrm>
            <a:off x="5309103" y="640083"/>
            <a:ext cx="6243234" cy="5035004"/>
          </a:xfrm>
          <a:prstGeom prst="rect">
            <a:avLst/>
          </a:prstGeom>
          <a:effectLst/>
        </p:spPr>
      </p:pic>
      <p:sp>
        <p:nvSpPr>
          <p:cNvPr id="5" name="Content Placeholder 2">
            <a:extLst>
              <a:ext uri="{FF2B5EF4-FFF2-40B4-BE49-F238E27FC236}">
                <a16:creationId xmlns:a16="http://schemas.microsoft.com/office/drawing/2014/main" id="{F46EB51B-8B0D-4313-A06C-AB50ED9D5B89}"/>
              </a:ext>
            </a:extLst>
          </p:cNvPr>
          <p:cNvSpPr txBox="1">
            <a:spLocks/>
          </p:cNvSpPr>
          <p:nvPr/>
        </p:nvSpPr>
        <p:spPr>
          <a:xfrm>
            <a:off x="737831" y="2489200"/>
            <a:ext cx="4265970" cy="395564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chemeClr val="accent4">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Update the City’s Parks Master Plan </a:t>
            </a:r>
            <a:r>
              <a:rPr lang="en-US" sz="2400"/>
              <a:t>(</a:t>
            </a:r>
            <a:r>
              <a:rPr lang="en-US" sz="2400" dirty="0"/>
              <a:t>by 2025</a:t>
            </a:r>
            <a:r>
              <a:rPr lang="en-US" sz="2400"/>
              <a:t>)</a:t>
            </a:r>
            <a:endParaRPr lang="en-US" sz="2400" dirty="0"/>
          </a:p>
          <a:p>
            <a:r>
              <a:rPr lang="en-US" sz="2400" dirty="0"/>
              <a:t>Consider alternative approaches to service delivery and Level of Service standards</a:t>
            </a:r>
          </a:p>
          <a:p>
            <a:r>
              <a:rPr lang="en-US" sz="2400" dirty="0"/>
              <a:t>Reclassification of facilities, geographic distribution, design guidelines</a:t>
            </a:r>
          </a:p>
        </p:txBody>
      </p:sp>
    </p:spTree>
    <p:extLst>
      <p:ext uri="{BB962C8B-B14F-4D97-AF65-F5344CB8AC3E}">
        <p14:creationId xmlns:p14="http://schemas.microsoft.com/office/powerpoint/2010/main" val="6834510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AE04E-FBD9-478D-BA96-D27E275E2A49}"/>
              </a:ext>
            </a:extLst>
          </p:cNvPr>
          <p:cNvSpPr>
            <a:spLocks noGrp="1"/>
          </p:cNvSpPr>
          <p:nvPr>
            <p:ph type="title"/>
          </p:nvPr>
        </p:nvSpPr>
        <p:spPr>
          <a:xfrm>
            <a:off x="648929" y="629266"/>
            <a:ext cx="3667039" cy="1676603"/>
          </a:xfrm>
        </p:spPr>
        <p:txBody>
          <a:bodyPr>
            <a:normAutofit/>
          </a:bodyPr>
          <a:lstStyle/>
          <a:p>
            <a:r>
              <a:rPr lang="en-US" sz="4400" dirty="0"/>
              <a:t>Level of Service (LOS)</a:t>
            </a:r>
          </a:p>
        </p:txBody>
      </p:sp>
      <p:sp>
        <p:nvSpPr>
          <p:cNvPr id="3" name="Content Placeholder 2">
            <a:extLst>
              <a:ext uri="{FF2B5EF4-FFF2-40B4-BE49-F238E27FC236}">
                <a16:creationId xmlns:a16="http://schemas.microsoft.com/office/drawing/2014/main" id="{2779F624-2BCA-4C40-9090-FCD5544C8560}"/>
              </a:ext>
            </a:extLst>
          </p:cNvPr>
          <p:cNvSpPr>
            <a:spLocks noGrp="1"/>
          </p:cNvSpPr>
          <p:nvPr>
            <p:ph idx="1"/>
          </p:nvPr>
        </p:nvSpPr>
        <p:spPr>
          <a:xfrm>
            <a:off x="648930" y="2438400"/>
            <a:ext cx="3667037" cy="3785419"/>
          </a:xfrm>
        </p:spPr>
        <p:txBody>
          <a:bodyPr>
            <a:normAutofit fontScale="77500" lnSpcReduction="20000"/>
          </a:bodyPr>
          <a:lstStyle/>
          <a:p>
            <a:pPr lvl="0">
              <a:lnSpc>
                <a:spcPct val="120000"/>
              </a:lnSpc>
              <a:spcBef>
                <a:spcPts val="0"/>
              </a:spcBef>
              <a:spcAft>
                <a:spcPts val="600"/>
              </a:spcAft>
            </a:pPr>
            <a:r>
              <a:rPr lang="en-US" sz="2400" dirty="0"/>
              <a:t>City is currently exceeding the adopted Level of Service standard for recreation (1.7 acres per 1,000 residents)</a:t>
            </a:r>
          </a:p>
          <a:p>
            <a:pPr lvl="0">
              <a:lnSpc>
                <a:spcPct val="120000"/>
              </a:lnSpc>
              <a:spcBef>
                <a:spcPts val="0"/>
              </a:spcBef>
              <a:spcAft>
                <a:spcPts val="600"/>
              </a:spcAft>
            </a:pPr>
            <a:r>
              <a:rPr lang="en-US" sz="2400" dirty="0"/>
              <a:t>Projected to continue exceeding LOS standard through 2040 with current inventory</a:t>
            </a:r>
          </a:p>
          <a:p>
            <a:pPr lvl="0">
              <a:lnSpc>
                <a:spcPct val="120000"/>
              </a:lnSpc>
              <a:spcBef>
                <a:spcPts val="0"/>
              </a:spcBef>
              <a:spcAft>
                <a:spcPts val="600"/>
              </a:spcAft>
            </a:pPr>
            <a:r>
              <a:rPr lang="en-US" sz="2400" dirty="0"/>
              <a:t>Any update to Parks, Recreation, and Open Space Master Plan could reassess LOS standard</a:t>
            </a:r>
          </a:p>
        </p:txBody>
      </p:sp>
      <p:pic>
        <p:nvPicPr>
          <p:cNvPr id="4" name="Picture 3">
            <a:extLst>
              <a:ext uri="{FF2B5EF4-FFF2-40B4-BE49-F238E27FC236}">
                <a16:creationId xmlns:a16="http://schemas.microsoft.com/office/drawing/2014/main" id="{37B6732A-7364-4A69-93D0-CB0B7F0ACF51}"/>
              </a:ext>
            </a:extLst>
          </p:cNvPr>
          <p:cNvPicPr>
            <a:picLocks noChangeAspect="1"/>
          </p:cNvPicPr>
          <p:nvPr/>
        </p:nvPicPr>
        <p:blipFill rotWithShape="1">
          <a:blip r:embed="rId3"/>
          <a:srcRect l="15041" r="642" b="1"/>
          <a:stretch/>
        </p:blipFill>
        <p:spPr>
          <a:xfrm>
            <a:off x="4636008" y="640082"/>
            <a:ext cx="6916329" cy="5577837"/>
          </a:xfrm>
          <a:prstGeom prst="rect">
            <a:avLst/>
          </a:prstGeom>
          <a:effectLst/>
        </p:spPr>
      </p:pic>
    </p:spTree>
    <p:extLst>
      <p:ext uri="{BB962C8B-B14F-4D97-AF65-F5344CB8AC3E}">
        <p14:creationId xmlns:p14="http://schemas.microsoft.com/office/powerpoint/2010/main" val="11623741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AE04E-FBD9-478D-BA96-D27E275E2A49}"/>
              </a:ext>
            </a:extLst>
          </p:cNvPr>
          <p:cNvSpPr>
            <a:spLocks noGrp="1"/>
          </p:cNvSpPr>
          <p:nvPr>
            <p:ph type="title"/>
          </p:nvPr>
        </p:nvSpPr>
        <p:spPr>
          <a:xfrm>
            <a:off x="648929" y="629266"/>
            <a:ext cx="3667039" cy="1676603"/>
          </a:xfrm>
        </p:spPr>
        <p:txBody>
          <a:bodyPr>
            <a:normAutofit/>
          </a:bodyPr>
          <a:lstStyle/>
          <a:p>
            <a:r>
              <a:rPr lang="en-US" sz="3700" dirty="0"/>
              <a:t>Accessibility and Universal Design</a:t>
            </a:r>
          </a:p>
        </p:txBody>
      </p:sp>
      <p:sp>
        <p:nvSpPr>
          <p:cNvPr id="3" name="Content Placeholder 2">
            <a:extLst>
              <a:ext uri="{FF2B5EF4-FFF2-40B4-BE49-F238E27FC236}">
                <a16:creationId xmlns:a16="http://schemas.microsoft.com/office/drawing/2014/main" id="{2779F624-2BCA-4C40-9090-FCD5544C8560}"/>
              </a:ext>
            </a:extLst>
          </p:cNvPr>
          <p:cNvSpPr>
            <a:spLocks noGrp="1"/>
          </p:cNvSpPr>
          <p:nvPr>
            <p:ph idx="1"/>
          </p:nvPr>
        </p:nvSpPr>
        <p:spPr>
          <a:xfrm>
            <a:off x="648930" y="2438400"/>
            <a:ext cx="3667037" cy="3785419"/>
          </a:xfrm>
        </p:spPr>
        <p:txBody>
          <a:bodyPr>
            <a:normAutofit/>
          </a:bodyPr>
          <a:lstStyle/>
          <a:p>
            <a:r>
              <a:rPr lang="en-US" sz="1900" dirty="0"/>
              <a:t>Evaluate and assess potential accessibility barriers to parks and recreation locations</a:t>
            </a:r>
          </a:p>
          <a:p>
            <a:r>
              <a:rPr lang="en-US" sz="1900" dirty="0"/>
              <a:t>Allocate funds to improving ADA accessibility within the recreation network</a:t>
            </a:r>
          </a:p>
          <a:p>
            <a:r>
              <a:rPr lang="en-US" sz="1900" dirty="0"/>
              <a:t>Maintain design criteria that includes accessibility provisions for all users</a:t>
            </a:r>
          </a:p>
        </p:txBody>
      </p:sp>
      <p:pic>
        <p:nvPicPr>
          <p:cNvPr id="1026" name="Picture 2" descr="An aerial view of the Salem Rehab Adaptive Playground, an inclusive therapy and community play area designed in part by Portland-based Harper’s Playground.">
            <a:extLst>
              <a:ext uri="{FF2B5EF4-FFF2-40B4-BE49-F238E27FC236}">
                <a16:creationId xmlns:a16="http://schemas.microsoft.com/office/drawing/2014/main" id="{D18E6A15-F79F-405D-8117-EB17EEAC26CD}"/>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l="14894" r="2339" b="1"/>
          <a:stretch/>
        </p:blipFill>
        <p:spPr bwMode="auto">
          <a:xfrm>
            <a:off x="4636008" y="640082"/>
            <a:ext cx="6916329" cy="5577837"/>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00406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AE04E-FBD9-478D-BA96-D27E275E2A49}"/>
              </a:ext>
            </a:extLst>
          </p:cNvPr>
          <p:cNvSpPr>
            <a:spLocks noGrp="1"/>
          </p:cNvSpPr>
          <p:nvPr>
            <p:ph type="title"/>
          </p:nvPr>
        </p:nvSpPr>
        <p:spPr>
          <a:xfrm>
            <a:off x="648929" y="629266"/>
            <a:ext cx="6586491" cy="1676603"/>
          </a:xfrm>
        </p:spPr>
        <p:txBody>
          <a:bodyPr>
            <a:normAutofit/>
          </a:bodyPr>
          <a:lstStyle/>
          <a:p>
            <a:r>
              <a:rPr lang="en-US" sz="4400" dirty="0"/>
              <a:t>Relationship to Economic Development Strategy</a:t>
            </a:r>
          </a:p>
        </p:txBody>
      </p:sp>
      <p:sp>
        <p:nvSpPr>
          <p:cNvPr id="3" name="Content Placeholder 2">
            <a:extLst>
              <a:ext uri="{FF2B5EF4-FFF2-40B4-BE49-F238E27FC236}">
                <a16:creationId xmlns:a16="http://schemas.microsoft.com/office/drawing/2014/main" id="{2779F624-2BCA-4C40-9090-FCD5544C8560}"/>
              </a:ext>
            </a:extLst>
          </p:cNvPr>
          <p:cNvSpPr>
            <a:spLocks noGrp="1"/>
          </p:cNvSpPr>
          <p:nvPr>
            <p:ph idx="1"/>
          </p:nvPr>
        </p:nvSpPr>
        <p:spPr>
          <a:xfrm>
            <a:off x="648930" y="2438400"/>
            <a:ext cx="6586489" cy="3785419"/>
          </a:xfrm>
        </p:spPr>
        <p:txBody>
          <a:bodyPr>
            <a:normAutofit/>
          </a:bodyPr>
          <a:lstStyle/>
          <a:p>
            <a:r>
              <a:rPr lang="en-US" sz="2400" dirty="0"/>
              <a:t>Utilize and promote the City’s recreational and natural assets to support Downtown Master Plan and Economic Development Strategy</a:t>
            </a:r>
          </a:p>
          <a:p>
            <a:r>
              <a:rPr lang="en-US" sz="2400" dirty="0"/>
              <a:t>Attracting visitors and events to Tavares facilities and waterfront to support stated Economic Focus Areas of ecotourism and sports tourism</a:t>
            </a:r>
          </a:p>
        </p:txBody>
      </p:sp>
      <p:pic>
        <p:nvPicPr>
          <p:cNvPr id="4" name="Content Placeholder 4" descr="map showing the City's Economic Focus areas">
            <a:extLst>
              <a:ext uri="{FF2B5EF4-FFF2-40B4-BE49-F238E27FC236}">
                <a16:creationId xmlns:a16="http://schemas.microsoft.com/office/drawing/2014/main" id="{CC9FC7E6-2B9E-4792-962E-59C1C12080D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7885" r="4615"/>
          <a:stretch/>
        </p:blipFill>
        <p:spPr>
          <a:xfrm>
            <a:off x="7556408" y="10"/>
            <a:ext cx="4635591" cy="6857990"/>
          </a:xfrm>
          <a:prstGeom prst="rect">
            <a:avLst/>
          </a:prstGeom>
          <a:effectLst/>
        </p:spPr>
      </p:pic>
    </p:spTree>
    <p:extLst>
      <p:ext uri="{BB962C8B-B14F-4D97-AF65-F5344CB8AC3E}">
        <p14:creationId xmlns:p14="http://schemas.microsoft.com/office/powerpoint/2010/main" val="30900959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AE04E-FBD9-478D-BA96-D27E275E2A49}"/>
              </a:ext>
            </a:extLst>
          </p:cNvPr>
          <p:cNvSpPr>
            <a:spLocks noGrp="1"/>
          </p:cNvSpPr>
          <p:nvPr>
            <p:ph type="title"/>
          </p:nvPr>
        </p:nvSpPr>
        <p:spPr>
          <a:xfrm>
            <a:off x="648929" y="629266"/>
            <a:ext cx="6586491" cy="1676603"/>
          </a:xfrm>
        </p:spPr>
        <p:txBody>
          <a:bodyPr>
            <a:normAutofit/>
          </a:bodyPr>
          <a:lstStyle/>
          <a:p>
            <a:r>
              <a:rPr lang="en-US" sz="4400" dirty="0"/>
              <a:t>Relationship to Other Elements</a:t>
            </a:r>
          </a:p>
        </p:txBody>
      </p:sp>
      <p:sp>
        <p:nvSpPr>
          <p:cNvPr id="3" name="Content Placeholder 2">
            <a:extLst>
              <a:ext uri="{FF2B5EF4-FFF2-40B4-BE49-F238E27FC236}">
                <a16:creationId xmlns:a16="http://schemas.microsoft.com/office/drawing/2014/main" id="{2779F624-2BCA-4C40-9090-FCD5544C8560}"/>
              </a:ext>
            </a:extLst>
          </p:cNvPr>
          <p:cNvSpPr>
            <a:spLocks noGrp="1"/>
          </p:cNvSpPr>
          <p:nvPr>
            <p:ph idx="1"/>
          </p:nvPr>
        </p:nvSpPr>
        <p:spPr>
          <a:xfrm>
            <a:off x="648930" y="2438400"/>
            <a:ext cx="6586489" cy="3785419"/>
          </a:xfrm>
        </p:spPr>
        <p:txBody>
          <a:bodyPr>
            <a:normAutofit/>
          </a:bodyPr>
          <a:lstStyle/>
          <a:p>
            <a:r>
              <a:rPr lang="en-US" sz="2400" dirty="0"/>
              <a:t>Providing and maintaining an adequate inventory of land for recreation and open space</a:t>
            </a:r>
          </a:p>
          <a:p>
            <a:r>
              <a:rPr lang="en-US" sz="2400" dirty="0"/>
              <a:t>Improving multimodal connections to recreation and leisure activities throughout the City</a:t>
            </a:r>
          </a:p>
          <a:p>
            <a:r>
              <a:rPr lang="en-US" sz="2400" dirty="0"/>
              <a:t>Trail networks link mobility and land use with the City’s parks, recreation, and open space system</a:t>
            </a:r>
          </a:p>
          <a:p>
            <a:pPr marL="0" indent="0">
              <a:buNone/>
            </a:pPr>
            <a:endParaRPr lang="en-US" sz="2400" dirty="0"/>
          </a:p>
        </p:txBody>
      </p:sp>
      <p:grpSp>
        <p:nvGrpSpPr>
          <p:cNvPr id="6" name="Group 5">
            <a:extLst>
              <a:ext uri="{FF2B5EF4-FFF2-40B4-BE49-F238E27FC236}">
                <a16:creationId xmlns:a16="http://schemas.microsoft.com/office/drawing/2014/main" id="{2DAD05F2-B3C1-4AE1-9A8F-B59A3CCE225C}"/>
              </a:ext>
            </a:extLst>
          </p:cNvPr>
          <p:cNvGrpSpPr/>
          <p:nvPr/>
        </p:nvGrpSpPr>
        <p:grpSpPr>
          <a:xfrm>
            <a:off x="7424626" y="1058270"/>
            <a:ext cx="3937830" cy="4180348"/>
            <a:chOff x="7584283" y="1725927"/>
            <a:chExt cx="3937830" cy="4180348"/>
          </a:xfrm>
        </p:grpSpPr>
        <p:pic>
          <p:nvPicPr>
            <p:cNvPr id="7" name="Picture 6">
              <a:extLst>
                <a:ext uri="{FF2B5EF4-FFF2-40B4-BE49-F238E27FC236}">
                  <a16:creationId xmlns:a16="http://schemas.microsoft.com/office/drawing/2014/main" id="{FEE7CF4F-00FD-4A32-A324-D828FA53CC1D}"/>
                </a:ext>
              </a:extLst>
            </p:cNvPr>
            <p:cNvPicPr>
              <a:picLocks noChangeAspect="1"/>
            </p:cNvPicPr>
            <p:nvPr/>
          </p:nvPicPr>
          <p:blipFill>
            <a:blip r:embed="rId3"/>
            <a:stretch>
              <a:fillRect/>
            </a:stretch>
          </p:blipFill>
          <p:spPr>
            <a:xfrm>
              <a:off x="7584283" y="1725927"/>
              <a:ext cx="3937830" cy="4159332"/>
            </a:xfrm>
            <a:prstGeom prst="rect">
              <a:avLst/>
            </a:prstGeom>
          </p:spPr>
        </p:pic>
        <p:sp>
          <p:nvSpPr>
            <p:cNvPr id="8" name="Oval 7">
              <a:extLst>
                <a:ext uri="{FF2B5EF4-FFF2-40B4-BE49-F238E27FC236}">
                  <a16:creationId xmlns:a16="http://schemas.microsoft.com/office/drawing/2014/main" id="{EE1DE90E-28BE-487D-942A-66D134D17986}"/>
                </a:ext>
              </a:extLst>
            </p:cNvPr>
            <p:cNvSpPr/>
            <p:nvPr/>
          </p:nvSpPr>
          <p:spPr>
            <a:xfrm>
              <a:off x="7776855" y="1777558"/>
              <a:ext cx="1053533" cy="979930"/>
            </a:xfrm>
            <a:prstGeom prst="ellipse">
              <a:avLst/>
            </a:prstGeom>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lIns="0" rIns="0" rtlCol="0" anchor="ctr"/>
            <a:lstStyle/>
            <a:p>
              <a:pPr algn="ctr"/>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Land Use</a:t>
              </a:r>
            </a:p>
          </p:txBody>
        </p:sp>
        <p:sp>
          <p:nvSpPr>
            <p:cNvPr id="9" name="Oval 8">
              <a:extLst>
                <a:ext uri="{FF2B5EF4-FFF2-40B4-BE49-F238E27FC236}">
                  <a16:creationId xmlns:a16="http://schemas.microsoft.com/office/drawing/2014/main" id="{E562C062-4B07-4DEA-93DA-86FE9BB4C593}"/>
                </a:ext>
              </a:extLst>
            </p:cNvPr>
            <p:cNvSpPr/>
            <p:nvPr/>
          </p:nvSpPr>
          <p:spPr>
            <a:xfrm>
              <a:off x="7776856" y="4825647"/>
              <a:ext cx="1053534" cy="1059611"/>
            </a:xfrm>
            <a:prstGeom prst="ellipse">
              <a:avLst/>
            </a:prstGeom>
            <a:solidFill>
              <a:schemeClr val="accent1">
                <a:lumMod val="75000"/>
              </a:schemeClr>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wrap="none" lIns="0" rIns="0" rtlCol="0" anchor="ctr"/>
            <a:lstStyle/>
            <a:p>
              <a:pPr algn="ct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Economic </a:t>
              </a:r>
            </a:p>
            <a:p>
              <a:pPr algn="ctr"/>
              <a:r>
                <a:rPr lang="en-US" sz="1100" b="1" dirty="0">
                  <a:solidFill>
                    <a:schemeClr val="bg1"/>
                  </a:solidFill>
                  <a:latin typeface="Tahoma" panose="020B0604030504040204" pitchFamily="34" charset="0"/>
                  <a:ea typeface="Tahoma" panose="020B0604030504040204" pitchFamily="34" charset="0"/>
                  <a:cs typeface="Tahoma" panose="020B0604030504040204" pitchFamily="34" charset="0"/>
                </a:rPr>
                <a:t>Development</a:t>
              </a:r>
            </a:p>
          </p:txBody>
        </p:sp>
        <p:sp>
          <p:nvSpPr>
            <p:cNvPr id="10" name="Oval 9">
              <a:extLst>
                <a:ext uri="{FF2B5EF4-FFF2-40B4-BE49-F238E27FC236}">
                  <a16:creationId xmlns:a16="http://schemas.microsoft.com/office/drawing/2014/main" id="{C00F2673-9560-4ACE-8494-9D95A2A2BE2B}"/>
                </a:ext>
              </a:extLst>
            </p:cNvPr>
            <p:cNvSpPr/>
            <p:nvPr/>
          </p:nvSpPr>
          <p:spPr>
            <a:xfrm>
              <a:off x="10296365" y="4846664"/>
              <a:ext cx="1053534" cy="1059611"/>
            </a:xfrm>
            <a:prstGeom prst="ellipse">
              <a:avLst/>
            </a:prstGeom>
            <a:solidFill>
              <a:schemeClr val="accent6">
                <a:lumMod val="75000"/>
              </a:schemeClr>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lIns="0" rIns="0" rtlCol="0" anchor="ctr"/>
            <a:lstStyle/>
            <a:p>
              <a:pPr algn="ctr"/>
              <a:r>
                <a:rPr lang="en-US" sz="1050" b="1" dirty="0">
                  <a:solidFill>
                    <a:schemeClr val="bg1"/>
                  </a:solidFill>
                  <a:latin typeface="Tahoma" panose="020B0604030504040204" pitchFamily="34" charset="0"/>
                  <a:ea typeface="Tahoma" panose="020B0604030504040204" pitchFamily="34" charset="0"/>
                  <a:cs typeface="Tahoma" panose="020B0604030504040204" pitchFamily="34" charset="0"/>
                </a:rPr>
                <a:t>Recreation and </a:t>
              </a:r>
            </a:p>
            <a:p>
              <a:pPr algn="ctr"/>
              <a:r>
                <a:rPr lang="en-US" sz="1050" b="1" dirty="0">
                  <a:solidFill>
                    <a:schemeClr val="bg1"/>
                  </a:solidFill>
                  <a:latin typeface="Tahoma" panose="020B0604030504040204" pitchFamily="34" charset="0"/>
                  <a:ea typeface="Tahoma" panose="020B0604030504040204" pitchFamily="34" charset="0"/>
                  <a:cs typeface="Tahoma" panose="020B0604030504040204" pitchFamily="34" charset="0"/>
                </a:rPr>
                <a:t>Open Space</a:t>
              </a:r>
            </a:p>
          </p:txBody>
        </p:sp>
        <p:sp>
          <p:nvSpPr>
            <p:cNvPr id="11" name="Oval 10">
              <a:extLst>
                <a:ext uri="{FF2B5EF4-FFF2-40B4-BE49-F238E27FC236}">
                  <a16:creationId xmlns:a16="http://schemas.microsoft.com/office/drawing/2014/main" id="{26B0F424-98C0-423C-9BB2-1325AD150ACC}"/>
                </a:ext>
              </a:extLst>
            </p:cNvPr>
            <p:cNvSpPr/>
            <p:nvPr/>
          </p:nvSpPr>
          <p:spPr>
            <a:xfrm>
              <a:off x="10296365" y="1777558"/>
              <a:ext cx="1053534" cy="1059611"/>
            </a:xfrm>
            <a:prstGeom prst="ellipse">
              <a:avLst/>
            </a:prstGeom>
            <a:solidFill>
              <a:schemeClr val="tx1">
                <a:lumMod val="75000"/>
                <a:lumOff val="25000"/>
              </a:schemeClr>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wrap="none" lIns="0" tIns="0" rIns="0" bIns="0" rtlCol="0" anchor="ctr"/>
            <a:lstStyle/>
            <a:p>
              <a:pPr algn="ctr"/>
              <a:r>
                <a:rPr lang="en-US" sz="1600" b="1" dirty="0">
                  <a:solidFill>
                    <a:schemeClr val="bg1"/>
                  </a:solidFill>
                  <a:latin typeface="Tahoma" panose="020B0604030504040204" pitchFamily="34" charset="0"/>
                  <a:ea typeface="Tahoma" panose="020B0604030504040204" pitchFamily="34" charset="0"/>
                  <a:cs typeface="Tahoma" panose="020B0604030504040204" pitchFamily="34" charset="0"/>
                </a:rPr>
                <a:t>Mobility</a:t>
              </a:r>
            </a:p>
          </p:txBody>
        </p:sp>
      </p:grpSp>
      <p:sp>
        <p:nvSpPr>
          <p:cNvPr id="12" name="Oval 11">
            <a:extLst>
              <a:ext uri="{FF2B5EF4-FFF2-40B4-BE49-F238E27FC236}">
                <a16:creationId xmlns:a16="http://schemas.microsoft.com/office/drawing/2014/main" id="{A2A20169-17B9-489F-8C8A-C69023EE331F}"/>
              </a:ext>
            </a:extLst>
          </p:cNvPr>
          <p:cNvSpPr/>
          <p:nvPr/>
        </p:nvSpPr>
        <p:spPr>
          <a:xfrm>
            <a:off x="8697313" y="2400299"/>
            <a:ext cx="1411505" cy="1388885"/>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45619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C2A117-A6AE-4517-9DB7-D66872AB9ED5}"/>
              </a:ext>
            </a:extLst>
          </p:cNvPr>
          <p:cNvSpPr>
            <a:spLocks noGrp="1"/>
          </p:cNvSpPr>
          <p:nvPr>
            <p:ph idx="1"/>
          </p:nvPr>
        </p:nvSpPr>
        <p:spPr/>
        <p:txBody>
          <a:bodyPr/>
          <a:lstStyle/>
          <a:p>
            <a:endParaRPr lang="en-US" dirty="0"/>
          </a:p>
          <a:p>
            <a:endParaRPr lang="en-US" dirty="0"/>
          </a:p>
        </p:txBody>
      </p:sp>
      <p:sp>
        <p:nvSpPr>
          <p:cNvPr id="5" name="Title 1">
            <a:extLst>
              <a:ext uri="{FF2B5EF4-FFF2-40B4-BE49-F238E27FC236}">
                <a16:creationId xmlns:a16="http://schemas.microsoft.com/office/drawing/2014/main" id="{6121D46F-4851-478D-A055-06E30019BB24}"/>
              </a:ext>
            </a:extLst>
          </p:cNvPr>
          <p:cNvSpPr txBox="1">
            <a:spLocks/>
          </p:cNvSpPr>
          <p:nvPr/>
        </p:nvSpPr>
        <p:spPr>
          <a:xfrm>
            <a:off x="838200" y="267573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2"/>
                </a:solidFill>
                <a:latin typeface="+mj-lt"/>
                <a:ea typeface="+mj-ea"/>
                <a:cs typeface="+mj-cs"/>
              </a:defRPr>
            </a:lvl1pPr>
          </a:lstStyle>
          <a:p>
            <a:pPr algn="ctr"/>
            <a:r>
              <a:rPr lang="en-US" dirty="0"/>
              <a:t>Thoughts and Reactions </a:t>
            </a:r>
            <a:br>
              <a:rPr lang="en-US" dirty="0"/>
            </a:br>
            <a:r>
              <a:rPr lang="en-US" dirty="0"/>
              <a:t>from the Committee?</a:t>
            </a:r>
          </a:p>
        </p:txBody>
      </p:sp>
      <p:sp>
        <p:nvSpPr>
          <p:cNvPr id="6" name="Title 5">
            <a:extLst>
              <a:ext uri="{FF2B5EF4-FFF2-40B4-BE49-F238E27FC236}">
                <a16:creationId xmlns:a16="http://schemas.microsoft.com/office/drawing/2014/main" id="{121D805C-AE35-4BB2-BB2E-62DCAA1EF380}"/>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41008148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EFA1CD-5719-423B-8110-6841CBCDBEB3}"/>
              </a:ext>
            </a:extLst>
          </p:cNvPr>
          <p:cNvSpPr>
            <a:spLocks noGrp="1"/>
          </p:cNvSpPr>
          <p:nvPr>
            <p:ph type="subTitle" idx="1"/>
          </p:nvPr>
        </p:nvSpPr>
        <p:spPr>
          <a:xfrm>
            <a:off x="497941" y="5527674"/>
            <a:ext cx="11407366" cy="416931"/>
          </a:xfrm>
        </p:spPr>
        <p:txBody>
          <a:bodyPr vert="horz" lIns="91440" tIns="45720" rIns="91440" bIns="45720" rtlCol="0" anchor="t">
            <a:normAutofit lnSpcReduction="10000"/>
          </a:bodyPr>
          <a:lstStyle/>
          <a:p>
            <a:r>
              <a:rPr lang="en-US" dirty="0">
                <a:solidFill>
                  <a:schemeClr val="accent2"/>
                </a:solidFill>
              </a:rPr>
              <a:t>Comprehensive Plan Committee Workshop </a:t>
            </a:r>
            <a:r>
              <a:rPr lang="en-US">
                <a:solidFill>
                  <a:schemeClr val="accent2"/>
                </a:solidFill>
              </a:rPr>
              <a:t>• October 30, </a:t>
            </a:r>
            <a:r>
              <a:rPr lang="en-US" dirty="0">
                <a:solidFill>
                  <a:schemeClr val="accent2"/>
                </a:solidFill>
              </a:rPr>
              <a:t>2019</a:t>
            </a:r>
          </a:p>
        </p:txBody>
      </p:sp>
      <p:sp>
        <p:nvSpPr>
          <p:cNvPr id="7" name="Rectangle 6">
            <a:extLst>
              <a:ext uri="{FF2B5EF4-FFF2-40B4-BE49-F238E27FC236}">
                <a16:creationId xmlns:a16="http://schemas.microsoft.com/office/drawing/2014/main" id="{C2F5D887-AA79-4DEB-9FA6-64488A2353C2}"/>
              </a:ext>
            </a:extLst>
          </p:cNvPr>
          <p:cNvSpPr/>
          <p:nvPr/>
        </p:nvSpPr>
        <p:spPr>
          <a:xfrm>
            <a:off x="7254009" y="4056816"/>
            <a:ext cx="4618572" cy="954107"/>
          </a:xfrm>
          <a:prstGeom prst="rect">
            <a:avLst/>
          </a:prstGeom>
        </p:spPr>
        <p:txBody>
          <a:bodyPr wrap="none">
            <a:spAutoFit/>
          </a:bodyPr>
          <a:lstStyle/>
          <a:p>
            <a:r>
              <a:rPr lang="en-US" sz="2800" dirty="0">
                <a:solidFill>
                  <a:schemeClr val="accent4"/>
                </a:solidFill>
              </a:rPr>
              <a:t>CITY OF TAVARES </a:t>
            </a:r>
          </a:p>
          <a:p>
            <a:r>
              <a:rPr lang="en-US" sz="2800" dirty="0">
                <a:solidFill>
                  <a:schemeClr val="accent4"/>
                </a:solidFill>
              </a:rPr>
              <a:t>COMPREHENSIVE PLAN 2040</a:t>
            </a:r>
            <a:endParaRPr lang="en-US" sz="2800" dirty="0"/>
          </a:p>
        </p:txBody>
      </p:sp>
      <p:sp>
        <p:nvSpPr>
          <p:cNvPr id="2" name="Title 1">
            <a:extLst>
              <a:ext uri="{FF2B5EF4-FFF2-40B4-BE49-F238E27FC236}">
                <a16:creationId xmlns:a16="http://schemas.microsoft.com/office/drawing/2014/main" id="{CB249C17-965D-4571-9B67-53501BAC4A09}"/>
              </a:ext>
            </a:extLst>
          </p:cNvPr>
          <p:cNvSpPr>
            <a:spLocks noGrp="1"/>
          </p:cNvSpPr>
          <p:nvPr>
            <p:ph type="ctrTitle"/>
          </p:nvPr>
        </p:nvSpPr>
        <p:spPr>
          <a:xfrm>
            <a:off x="497941" y="4152900"/>
            <a:ext cx="6826784" cy="953254"/>
          </a:xfrm>
        </p:spPr>
        <p:txBody>
          <a:bodyPr>
            <a:noAutofit/>
          </a:bodyPr>
          <a:lstStyle/>
          <a:p>
            <a:pPr algn="l"/>
            <a:r>
              <a:rPr lang="en-US" sz="7800" i="1" dirty="0"/>
              <a:t>Taking Flight </a:t>
            </a:r>
            <a:r>
              <a:rPr lang="en-US" sz="7800" i="1" dirty="0">
                <a:solidFill>
                  <a:schemeClr val="bg1"/>
                </a:solidFill>
              </a:rPr>
              <a:t>|</a:t>
            </a:r>
            <a:r>
              <a:rPr lang="en-US" sz="7800" i="1" dirty="0"/>
              <a:t> </a:t>
            </a:r>
          </a:p>
        </p:txBody>
      </p:sp>
    </p:spTree>
    <p:extLst>
      <p:ext uri="{BB962C8B-B14F-4D97-AF65-F5344CB8AC3E}">
        <p14:creationId xmlns:p14="http://schemas.microsoft.com/office/powerpoint/2010/main" val="818294810"/>
      </p:ext>
    </p:extLst>
  </p:cSld>
  <p:clrMapOvr>
    <a:masterClrMapping/>
  </p:clrMapOvr>
</p:sld>
</file>

<file path=ppt/theme/theme1.xml><?xml version="1.0" encoding="utf-8"?>
<a:theme xmlns:a="http://schemas.openxmlformats.org/drawingml/2006/main" name="Office Theme">
  <a:themeElements>
    <a:clrScheme name="Taveres">
      <a:dk1>
        <a:sysClr val="windowText" lastClr="000000"/>
      </a:dk1>
      <a:lt1>
        <a:sysClr val="window" lastClr="FFFFFF"/>
      </a:lt1>
      <a:dk2>
        <a:srgbClr val="44546A"/>
      </a:dk2>
      <a:lt2>
        <a:srgbClr val="E7E6E6"/>
      </a:lt2>
      <a:accent1>
        <a:srgbClr val="0164A8"/>
      </a:accent1>
      <a:accent2>
        <a:srgbClr val="0164A8"/>
      </a:accent2>
      <a:accent3>
        <a:srgbClr val="A5A5A5"/>
      </a:accent3>
      <a:accent4>
        <a:srgbClr val="C2DFFD"/>
      </a:accent4>
      <a:accent5>
        <a:srgbClr val="48A1FA"/>
      </a:accent5>
      <a:accent6>
        <a:srgbClr val="70AD47"/>
      </a:accent6>
      <a:hlink>
        <a:srgbClr val="0563C1"/>
      </a:hlink>
      <a:folHlink>
        <a:srgbClr val="954F72"/>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4D73D52737F924396646CF1C866A41D" ma:contentTypeVersion="13" ma:contentTypeDescription="Create a new document." ma:contentTypeScope="" ma:versionID="e3a0bd055c3cb28752efade83131ab30">
  <xsd:schema xmlns:xsd="http://www.w3.org/2001/XMLSchema" xmlns:xs="http://www.w3.org/2001/XMLSchema" xmlns:p="http://schemas.microsoft.com/office/2006/metadata/properties" xmlns:ns3="60b7f7db-2a1b-44a1-83d7-495dcbe7663d" xmlns:ns4="c18e8617-fc0f-4dda-a87a-c0ec120ddf92" xmlns:ns5="c0218e59-9d79-4c79-bab0-9a5a7dbf3f39" targetNamespace="http://schemas.microsoft.com/office/2006/metadata/properties" ma:root="true" ma:fieldsID="522246a87ceb023137f1ef1d726f8d09" ns3:_="" ns4:_="" ns5:_="">
    <xsd:import namespace="60b7f7db-2a1b-44a1-83d7-495dcbe7663d"/>
    <xsd:import namespace="c18e8617-fc0f-4dda-a87a-c0ec120ddf92"/>
    <xsd:import namespace="c0218e59-9d79-4c79-bab0-9a5a7dbf3f39"/>
    <xsd:element name="properties">
      <xsd:complexType>
        <xsd:sequence>
          <xsd:element name="documentManagement">
            <xsd:complexType>
              <xsd:all>
                <xsd:element ref="ns3:SharedWithUsers" minOccurs="0"/>
                <xsd:element ref="ns3:SharedWithDetails" minOccurs="0"/>
                <xsd:element ref="ns3:SharingHintHash" minOccurs="0"/>
                <xsd:element ref="ns4:_dlc_DocId" minOccurs="0"/>
                <xsd:element ref="ns4:_dlc_DocIdUrl" minOccurs="0"/>
                <xsd:element ref="ns4:_dlc_DocIdPersistId" minOccurs="0"/>
                <xsd:element ref="ns5:MediaServiceMetadata" minOccurs="0"/>
                <xsd:element ref="ns5:MediaServiceFastMetadata" minOccurs="0"/>
                <xsd:element ref="ns5:MediaServiceDateTaken" minOccurs="0"/>
                <xsd:element ref="ns5:MediaServiceAutoTags" minOccurs="0"/>
                <xsd:element ref="ns5:MediaServiceLocation" minOccurs="0"/>
                <xsd:element ref="ns5:MediaServiceOCR" minOccurs="0"/>
                <xsd:element ref="ns5:MediaServiceGenerationTime" minOccurs="0"/>
                <xsd:element ref="ns5:MediaServiceEventHashCode" minOccurs="0"/>
                <xsd:element ref="ns5:MediaServiceAutoKeyPoints" minOccurs="0"/>
                <xsd:element ref="ns5: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b7f7db-2a1b-44a1-83d7-495dcbe7663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18e8617-fc0f-4dda-a87a-c0ec120ddf92" elementFormDefault="qualified">
    <xsd:import namespace="http://schemas.microsoft.com/office/2006/documentManagement/types"/>
    <xsd:import namespace="http://schemas.microsoft.com/office/infopath/2007/PartnerControls"/>
    <xsd:element name="_dlc_DocId" ma:index="11" nillable="true" ma:displayName="Document ID Value" ma:description="The value of the document ID assigned to this item." ma:internalName="_dlc_DocId" ma:readOnly="true">
      <xsd:simpleType>
        <xsd:restriction base="dms:Text"/>
      </xsd:simpleType>
    </xsd:element>
    <xsd:element name="_dlc_DocIdUrl" ma:index="1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3"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0218e59-9d79-4c79-bab0-9a5a7dbf3f39" elementFormDefault="qualified">
    <xsd:import namespace="http://schemas.microsoft.com/office/2006/documentManagement/types"/>
    <xsd:import namespace="http://schemas.microsoft.com/office/infopath/2007/PartnerControls"/>
    <xsd:element name="MediaServiceMetadata" ma:index="14" nillable="true" ma:displayName="MediaServiceMetadata" ma:description="" ma:hidden="true" ma:internalName="MediaServiceMetadata" ma:readOnly="true">
      <xsd:simpleType>
        <xsd:restriction base="dms:Note"/>
      </xsd:simpleType>
    </xsd:element>
    <xsd:element name="MediaServiceFastMetadata" ma:index="15" nillable="true" ma:displayName="MediaServiceFastMetadata" ma:description="" ma:hidden="true" ma:internalName="MediaServiceFastMetadata" ma:readOnly="true">
      <xsd:simpleType>
        <xsd:restriction base="dms:Note"/>
      </xsd:simpleType>
    </xsd:element>
    <xsd:element name="MediaServiceDateTaken" ma:index="16" nillable="true" ma:displayName="MediaServiceDateTaken" ma:description="" ma:hidden="true" ma:internalName="MediaServiceDateTaken" ma:readOnly="true">
      <xsd:simpleType>
        <xsd:restriction base="dms:Text"/>
      </xsd:simpleType>
    </xsd:element>
    <xsd:element name="MediaServiceAutoTags" ma:index="17" nillable="true" ma:displayName="MediaServiceAutoTags" ma:description="" ma:internalName="MediaServiceAutoTags" ma:readOnly="true">
      <xsd:simpleType>
        <xsd:restriction base="dms:Text"/>
      </xsd:simpleType>
    </xsd:element>
    <xsd:element name="MediaServiceLocation" ma:index="18" nillable="true" ma:displayName="MediaServiceLocation" ma:description="" ma:internalName="MediaServiceLocation" ma:readOnly="true">
      <xsd:simpleType>
        <xsd:restriction base="dms:Text"/>
      </xsd:simpleType>
    </xsd:element>
    <xsd:element name="MediaServiceOCR" ma:index="19" nillable="true" ma:displayName="MediaServiceOCR"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781a52b0-d0f4-44f0-98bb-0d102f5fd161" ContentTypeId="0x0101" PreviousValue="false"/>
</file>

<file path=customXml/itemProps1.xml><?xml version="1.0" encoding="utf-8"?>
<ds:datastoreItem xmlns:ds="http://schemas.openxmlformats.org/officeDocument/2006/customXml" ds:itemID="{AF8E1394-63CD-4E68-9E0C-5AA9980B01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0b7f7db-2a1b-44a1-83d7-495dcbe7663d"/>
    <ds:schemaRef ds:uri="c18e8617-fc0f-4dda-a87a-c0ec120ddf92"/>
    <ds:schemaRef ds:uri="c0218e59-9d79-4c79-bab0-9a5a7dbf3f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E76A8D5-72E8-417F-9243-F4F89BD6A37E}">
  <ds:schemaRefs>
    <ds:schemaRef ds:uri="http://schemas.microsoft.com/office/infopath/2007/PartnerControls"/>
    <ds:schemaRef ds:uri="c0218e59-9d79-4c79-bab0-9a5a7dbf3f39"/>
    <ds:schemaRef ds:uri="http://purl.org/dc/elements/1.1/"/>
    <ds:schemaRef ds:uri="http://schemas.microsoft.com/office/2006/metadata/properties"/>
    <ds:schemaRef ds:uri="c18e8617-fc0f-4dda-a87a-c0ec120ddf92"/>
    <ds:schemaRef ds:uri="60b7f7db-2a1b-44a1-83d7-495dcbe7663d"/>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customXml/itemProps3.xml><?xml version="1.0" encoding="utf-8"?>
<ds:datastoreItem xmlns:ds="http://schemas.openxmlformats.org/officeDocument/2006/customXml" ds:itemID="{8DAD7B4B-85D8-4AE5-8EFC-9F442565B5F9}">
  <ds:schemaRefs>
    <ds:schemaRef ds:uri="http://schemas.microsoft.com/sharepoint/v3/contenttype/forms"/>
  </ds:schemaRefs>
</ds:datastoreItem>
</file>

<file path=customXml/itemProps4.xml><?xml version="1.0" encoding="utf-8"?>
<ds:datastoreItem xmlns:ds="http://schemas.openxmlformats.org/officeDocument/2006/customXml" ds:itemID="{5545C8BB-B2D7-48C4-A4B9-F96DB7406968}">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0</TotalTime>
  <Words>1800</Words>
  <Application>Microsoft Office PowerPoint</Application>
  <PresentationFormat>Widescreen</PresentationFormat>
  <Paragraphs>339</Paragraphs>
  <Slides>50</Slides>
  <Notes>50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Arial</vt:lpstr>
      <vt:lpstr>Calibri</vt:lpstr>
      <vt:lpstr>Tahoma</vt:lpstr>
      <vt:lpstr>Trebuchet MS</vt:lpstr>
      <vt:lpstr>Office Theme</vt:lpstr>
      <vt:lpstr>Taking Flight | </vt:lpstr>
      <vt:lpstr>Agenda</vt:lpstr>
      <vt:lpstr>Two Points to Remember:</vt:lpstr>
      <vt:lpstr>PowerPoint Presentation</vt:lpstr>
      <vt:lpstr>Centerpieces</vt:lpstr>
      <vt:lpstr>Existing Future Land Use Map</vt:lpstr>
      <vt:lpstr>Consolidation of FLU Categories</vt:lpstr>
      <vt:lpstr>Existing Suburban Expansion FLU</vt:lpstr>
      <vt:lpstr>Existing  Low Density FLU</vt:lpstr>
      <vt:lpstr>Proposed   Low Density FLU</vt:lpstr>
      <vt:lpstr>Consolidation of FLU Categories</vt:lpstr>
      <vt:lpstr>Existing  Moderate Density FLU</vt:lpstr>
      <vt:lpstr>Existing  Medium Density FLU</vt:lpstr>
      <vt:lpstr>Proposed   Medium Density FLU</vt:lpstr>
      <vt:lpstr>Consolidation of FLU Categories</vt:lpstr>
      <vt:lpstr>Existing  Mixed Use Neighborhood FLU</vt:lpstr>
      <vt:lpstr>Existing  Mixed Use Commercial FLU</vt:lpstr>
      <vt:lpstr>Proposed   Mixed Use FLU</vt:lpstr>
      <vt:lpstr>Mixed Use Category </vt:lpstr>
      <vt:lpstr>Mixed Use Category </vt:lpstr>
      <vt:lpstr>Proposed Future Land Use Map</vt:lpstr>
      <vt:lpstr>Future Land Use Categories (proposed)</vt:lpstr>
      <vt:lpstr>Future Land Use Categories (proposed)</vt:lpstr>
      <vt:lpstr>Allowable Density/Intensity</vt:lpstr>
      <vt:lpstr>‘Residential Estate’ Future Land Use (proposed)</vt:lpstr>
      <vt:lpstr>‘Residential Estate’ Future Land Use (proposed)</vt:lpstr>
      <vt:lpstr>Compatibility Policy Concepts</vt:lpstr>
      <vt:lpstr>Compatibility Policy Concepts </vt:lpstr>
      <vt:lpstr>Compatibility Policy (Mixed Use)</vt:lpstr>
      <vt:lpstr>Annexation Policy (draft)</vt:lpstr>
      <vt:lpstr>Annexation Policy (draft) </vt:lpstr>
      <vt:lpstr>Tavares Seaplane Base</vt:lpstr>
      <vt:lpstr>PowerPoint Presentation</vt:lpstr>
      <vt:lpstr>Centerpieces</vt:lpstr>
      <vt:lpstr>New “Mobility” Element GOPs </vt:lpstr>
      <vt:lpstr>Roadway Level of Service Standards</vt:lpstr>
      <vt:lpstr>Bike/Ped Level of Service Standards</vt:lpstr>
      <vt:lpstr>Downtown Connectivity</vt:lpstr>
      <vt:lpstr>Complete Streets</vt:lpstr>
      <vt:lpstr>Trails Network</vt:lpstr>
      <vt:lpstr>PowerPoint Presentation</vt:lpstr>
      <vt:lpstr>Centerpieces</vt:lpstr>
      <vt:lpstr>Recreation  and  Open Space Element</vt:lpstr>
      <vt:lpstr>Parks, Recreation, and Open Space Master Plan</vt:lpstr>
      <vt:lpstr>Level of Service (LOS)</vt:lpstr>
      <vt:lpstr>Accessibility and Universal Design</vt:lpstr>
      <vt:lpstr>Relationship to Economic Development Strategy</vt:lpstr>
      <vt:lpstr>Relationship to Other Elements</vt:lpstr>
      <vt:lpstr>PowerPoint Presentation</vt:lpstr>
      <vt:lpstr>Taking Flight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Taking Flight |</dc:title>
  <dc:creator>Vaudo, Mike</dc:creator>
  <cp:lastModifiedBy>Vaudo, Mike</cp:lastModifiedBy>
  <cp:revision>4</cp:revision>
  <cp:lastPrinted>2019-10-29T19:13:44Z</cp:lastPrinted>
  <dcterms:created xsi:type="dcterms:W3CDTF">2019-10-29T18:35:46Z</dcterms:created>
  <dcterms:modified xsi:type="dcterms:W3CDTF">2019-10-30T15:19:14Z</dcterms:modified>
</cp:coreProperties>
</file>